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8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100000"/>
      </a:spcAft>
      <a:buClr>
        <a:schemeClr val="accent1"/>
      </a:buClr>
      <a:buFont typeface="Arial" charset="0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100000"/>
      </a:spcAft>
      <a:buClr>
        <a:schemeClr val="accent1"/>
      </a:buClr>
      <a:buFont typeface="Arial" charset="0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100000"/>
      </a:spcAft>
      <a:buClr>
        <a:schemeClr val="accent1"/>
      </a:buClr>
      <a:buFont typeface="Arial" charset="0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100000"/>
      </a:spcAft>
      <a:buClr>
        <a:schemeClr val="accent1"/>
      </a:buClr>
      <a:buFont typeface="Arial" charset="0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100000"/>
      </a:spcAft>
      <a:buClr>
        <a:schemeClr val="accent1"/>
      </a:buClr>
      <a:buFont typeface="Arial" charset="0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0050A6"/>
    <a:srgbClr val="FF9900"/>
    <a:srgbClr val="99DC2C"/>
    <a:srgbClr val="D81E05"/>
    <a:srgbClr val="006D7E"/>
    <a:srgbClr val="D88C02"/>
    <a:srgbClr val="99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39" autoAdjust="0"/>
  </p:normalViewPr>
  <p:slideViewPr>
    <p:cSldViewPr snapToGrid="0" snapToObjects="1">
      <p:cViewPr varScale="1">
        <p:scale>
          <a:sx n="88" d="100"/>
          <a:sy n="88" d="100"/>
        </p:scale>
        <p:origin x="-16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1200"/>
            </a:lvl1pPr>
          </a:lstStyle>
          <a:p>
            <a:endParaRPr lang="de-DE" alt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/>
            </a:lvl1pPr>
          </a:lstStyle>
          <a:p>
            <a:endParaRPr lang="de-DE" altLang="hu-H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 smtClean="0"/>
              <a:t>Textmasterformate durch Klicken bearbeiten</a:t>
            </a:r>
          </a:p>
          <a:p>
            <a:pPr lvl="1"/>
            <a:r>
              <a:rPr lang="de-DE" altLang="hu-HU" smtClean="0"/>
              <a:t>Zweite Ebene</a:t>
            </a:r>
          </a:p>
          <a:p>
            <a:pPr lvl="2"/>
            <a:r>
              <a:rPr lang="de-DE" altLang="hu-HU" smtClean="0"/>
              <a:t>Dritte Ebene</a:t>
            </a:r>
          </a:p>
          <a:p>
            <a:pPr lvl="3"/>
            <a:r>
              <a:rPr lang="de-DE" altLang="hu-HU" smtClean="0"/>
              <a:t>Vierte Ebene</a:t>
            </a:r>
          </a:p>
          <a:p>
            <a:pPr lvl="4"/>
            <a:r>
              <a:rPr lang="de-DE" altLang="hu-HU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buClrTx/>
              <a:buFontTx/>
              <a:buNone/>
              <a:defRPr sz="1200"/>
            </a:lvl1pPr>
          </a:lstStyle>
          <a:p>
            <a:endParaRPr lang="de-DE" altLang="hu-H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/>
            </a:lvl1pPr>
          </a:lstStyle>
          <a:p>
            <a:fld id="{98627391-0C44-4E90-B51D-18FE50B7F71F}" type="slidenum">
              <a:rPr lang="de-DE" altLang="hu-HU"/>
              <a:pPr/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8110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fontAlgn="base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&gt;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30225" indent="-261938" algn="l" rtl="0" fontAlgn="base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–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06450" indent="-274638" algn="l" rtl="0" fontAlgn="base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•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73150" indent="-265113" algn="l" rtl="0" fontAlgn="base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Font typeface="Arial" charset="0"/>
      <a:buChar char="–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39850" indent="-265113" algn="l" rtl="0" fontAlgn="base">
      <a:lnSpc>
        <a:spcPct val="110000"/>
      </a:lnSpc>
      <a:spcBef>
        <a:spcPct val="0"/>
      </a:spcBef>
      <a:spcAft>
        <a:spcPct val="20000"/>
      </a:spcAft>
      <a:buClr>
        <a:schemeClr val="accent1"/>
      </a:buClr>
      <a:buChar char="•"/>
      <a:tabLst>
        <a:tab pos="266700" algn="l"/>
        <a:tab pos="534988" algn="l"/>
        <a:tab pos="542925" algn="l"/>
        <a:tab pos="809625" algn="l"/>
        <a:tab pos="1076325" algn="l"/>
        <a:tab pos="1343025" algn="l"/>
      </a:tabLs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84213" y="908050"/>
            <a:ext cx="7772400" cy="194468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 b="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84213" y="2997200"/>
            <a:ext cx="7775575" cy="13684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spcAft>
                <a:spcPct val="0"/>
              </a:spcAft>
              <a:buClrTx/>
              <a:buFontTx/>
              <a:buNone/>
              <a:defRPr sz="280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  <a:endParaRPr lang="hu-HU" altLang="hu-HU" noProof="0" dirty="0" smtClean="0"/>
          </a:p>
        </p:txBody>
      </p:sp>
      <p:pic>
        <p:nvPicPr>
          <p:cNvPr id="3080" name="Picture 8" descr="elmu_emasz_uj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54763"/>
            <a:ext cx="28892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elmu_emas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218113"/>
            <a:ext cx="78057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62" y="2440635"/>
            <a:ext cx="4408573" cy="440857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" y="-3810"/>
            <a:ext cx="3521510" cy="165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538164" y="761879"/>
            <a:ext cx="6922876" cy="85590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22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34150" y="1695675"/>
            <a:ext cx="1998663" cy="46495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8163" y="779463"/>
            <a:ext cx="5843587" cy="5565775"/>
          </a:xfrm>
        </p:spPr>
        <p:txBody>
          <a:bodyPr vert="eaVert"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164" y="761879"/>
            <a:ext cx="6922876" cy="85590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38" y="1"/>
            <a:ext cx="3820562" cy="3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1917700"/>
            <a:ext cx="3919538" cy="4427538"/>
          </a:xfrm>
        </p:spPr>
        <p:txBody>
          <a:bodyPr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1688" y="1917700"/>
            <a:ext cx="3921125" cy="4427538"/>
          </a:xfrm>
        </p:spPr>
        <p:txBody>
          <a:bodyPr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538164" y="761879"/>
            <a:ext cx="6922876" cy="85590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68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8162" y="1631825"/>
            <a:ext cx="3959225" cy="639762"/>
          </a:xfrm>
        </p:spPr>
        <p:txBody>
          <a:bodyPr anchor="ctr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8162" y="2275131"/>
            <a:ext cx="3959225" cy="3951288"/>
          </a:xfrm>
        </p:spPr>
        <p:txBody>
          <a:bodyPr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idx="13"/>
          </p:nvPr>
        </p:nvSpPr>
        <p:spPr>
          <a:xfrm>
            <a:off x="4567725" y="1631825"/>
            <a:ext cx="3959225" cy="639762"/>
          </a:xfrm>
        </p:spPr>
        <p:txBody>
          <a:bodyPr anchor="ctr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artalom helye 3"/>
          <p:cNvSpPr>
            <a:spLocks noGrp="1"/>
          </p:cNvSpPr>
          <p:nvPr>
            <p:ph sz="half" idx="14"/>
          </p:nvPr>
        </p:nvSpPr>
        <p:spPr>
          <a:xfrm>
            <a:off x="4567725" y="2275131"/>
            <a:ext cx="3959225" cy="3951288"/>
          </a:xfrm>
        </p:spPr>
        <p:txBody>
          <a:bodyPr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  <p:sp>
        <p:nvSpPr>
          <p:cNvPr id="18" name="Cím 1"/>
          <p:cNvSpPr>
            <a:spLocks noGrp="1"/>
          </p:cNvSpPr>
          <p:nvPr>
            <p:ph type="title"/>
          </p:nvPr>
        </p:nvSpPr>
        <p:spPr>
          <a:xfrm>
            <a:off x="538164" y="761879"/>
            <a:ext cx="6922876" cy="85590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002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38164" y="761879"/>
            <a:ext cx="6922876" cy="85590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78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Clr>
                <a:srgbClr val="66CC33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66CC33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66CC33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3979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Clr>
                <a:srgbClr val="66CC33"/>
              </a:buClr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92925" y="6381750"/>
            <a:ext cx="10541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 dirty="0" err="1" smtClean="0"/>
              <a:t>eeee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hh</a:t>
            </a:r>
            <a:r>
              <a:rPr lang="hu-HU" altLang="hu-HU" dirty="0" smtClean="0"/>
              <a:t>. </a:t>
            </a:r>
            <a:r>
              <a:rPr lang="hu-HU" altLang="hu-HU" dirty="0" err="1" smtClean="0"/>
              <a:t>nn</a:t>
            </a:r>
            <a:r>
              <a:rPr lang="hu-HU" altLang="hu-HU" dirty="0" smtClean="0"/>
              <a:t>.</a:t>
            </a:r>
            <a:endParaRPr lang="hu-HU" altLang="hu-HU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13188" y="6381750"/>
            <a:ext cx="2895600" cy="268288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18463" y="6389688"/>
            <a:ext cx="730250" cy="268287"/>
          </a:xfrm>
        </p:spPr>
        <p:txBody>
          <a:bodyPr anchor="b"/>
          <a:lstStyle>
            <a:lvl1pPr>
              <a:defRPr/>
            </a:lvl1pPr>
          </a:lstStyle>
          <a:p>
            <a:fld id="{6BFA8338-6A5E-4CFB-8070-2838F41DAE0C}" type="slidenum">
              <a:rPr lang="hu-HU" altLang="hu-HU" smtClean="0"/>
              <a:pPr/>
              <a:t>‹#›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39" y="21506"/>
            <a:ext cx="1674169" cy="16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779463"/>
            <a:ext cx="7994650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7700"/>
            <a:ext cx="79930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1838" y="6381750"/>
            <a:ext cx="10541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hu-HU" altLang="hu-HU" smtClean="0"/>
              <a:t>2011. hh. nn.</a:t>
            </a:r>
            <a:endParaRPr lang="hu-HU" altLang="hu-H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6350" y="6381750"/>
            <a:ext cx="320516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hu-HU" altLang="hu-HU"/>
              <a:t>ELMŰ-ÉMÁSZ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7850" y="6389688"/>
            <a:ext cx="730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A15544DB-76BD-45D3-986F-69847F7F2A40}" type="slidenum">
              <a:rPr lang="hu-HU" altLang="hu-HU"/>
              <a:pPr/>
              <a:t>‹#›</a:t>
            </a:fld>
            <a:r>
              <a:rPr lang="hu-HU" altLang="hu-HU"/>
              <a:t>. OLDAL</a:t>
            </a:r>
          </a:p>
        </p:txBody>
      </p:sp>
      <p:pic>
        <p:nvPicPr>
          <p:cNvPr id="1035" name="Picture 11" descr="elmu_emasz_uj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54763"/>
            <a:ext cx="28892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elmu_emas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50825"/>
            <a:ext cx="6248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A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0000"/>
        </a:spcAft>
        <a:buClr>
          <a:srgbClr val="66CC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0000"/>
        </a:spcAft>
        <a:buClr>
          <a:srgbClr val="66CC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20000"/>
        </a:spcAft>
        <a:buClr>
          <a:srgbClr val="66CC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20000"/>
        </a:spcAft>
        <a:buClr>
          <a:srgbClr val="66CC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20000"/>
        </a:spcAft>
        <a:buClr>
          <a:srgbClr val="66CC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buClr>
          <a:srgbClr val="1F5BA5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buClr>
          <a:srgbClr val="1F5BA5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buClr>
          <a:srgbClr val="1F5BA5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buClr>
          <a:srgbClr val="1F5BA5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dirty="0" smtClean="0"/>
              <a:t>A fóti Élhető Jövő Park-</a:t>
            </a:r>
            <a:br>
              <a:rPr lang="hu-HU" altLang="hu-HU" dirty="0" smtClean="0"/>
            </a:br>
            <a:r>
              <a:rPr lang="hu-HU" altLang="hu-HU" dirty="0"/>
              <a:t>	</a:t>
            </a:r>
            <a:r>
              <a:rPr lang="hu-HU" altLang="hu-HU" dirty="0" smtClean="0"/>
              <a:t>Smart Grid tapasztalatok</a:t>
            </a:r>
            <a:endParaRPr lang="en-GB" altLang="hu-HU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2400" dirty="0" smtClean="0"/>
              <a:t>ESZK előadás – 2015.04.30.</a:t>
            </a:r>
          </a:p>
          <a:p>
            <a:r>
              <a:rPr lang="hu-HU" altLang="hu-HU" sz="2400" dirty="0" smtClean="0"/>
              <a:t>Sasvári Gergely</a:t>
            </a:r>
            <a:endParaRPr lang="en-US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Scada rendszer főképernyő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10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6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Adatmegjelenítés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11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6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Telepített napelemes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139" y="1607831"/>
            <a:ext cx="3999299" cy="2980645"/>
          </a:xfrm>
        </p:spPr>
        <p:txBody>
          <a:bodyPr/>
          <a:lstStyle/>
          <a:p>
            <a:r>
              <a:rPr lang="hu-HU" dirty="0" smtClean="0"/>
              <a:t>Napelem 1: 15,6 kW</a:t>
            </a:r>
          </a:p>
          <a:p>
            <a:r>
              <a:rPr lang="hu-HU" dirty="0" smtClean="0"/>
              <a:t>„Saját”</a:t>
            </a:r>
          </a:p>
          <a:p>
            <a:r>
              <a:rPr lang="hu-HU" dirty="0" smtClean="0"/>
              <a:t>~208° a tájolás – közel ideális</a:t>
            </a:r>
          </a:p>
          <a:p>
            <a:r>
              <a:rPr lang="hu-HU" dirty="0" smtClean="0"/>
              <a:t>Dőlésszög 25°</a:t>
            </a:r>
          </a:p>
          <a:p>
            <a:r>
              <a:rPr lang="hu-HU" dirty="0" smtClean="0"/>
              <a:t>Termelés kb. 16 </a:t>
            </a:r>
            <a:r>
              <a:rPr lang="hu-HU" dirty="0" err="1" smtClean="0"/>
              <a:t>MWh</a:t>
            </a:r>
            <a:r>
              <a:rPr lang="hu-HU" dirty="0" smtClean="0"/>
              <a:t>/év</a:t>
            </a:r>
          </a:p>
          <a:p>
            <a:r>
              <a:rPr lang="hu-HU" dirty="0" smtClean="0"/>
              <a:t>Összes termelés: 39,6 </a:t>
            </a:r>
            <a:r>
              <a:rPr lang="hu-HU" dirty="0" err="1" smtClean="0"/>
              <a:t>MWh</a:t>
            </a:r>
            <a:endParaRPr lang="hu-HU" dirty="0" smtClean="0"/>
          </a:p>
          <a:p>
            <a:r>
              <a:rPr lang="hu-HU" dirty="0" smtClean="0"/>
              <a:t>Kihasználtság kb. 1050-1100 kWh/kW/év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12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4749414" y="1607831"/>
            <a:ext cx="3999299" cy="324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kern="0" dirty="0" smtClean="0"/>
              <a:t>Napelem 2: 23 kW</a:t>
            </a:r>
          </a:p>
          <a:p>
            <a:r>
              <a:rPr lang="hu-HU" kern="0" dirty="0" smtClean="0"/>
              <a:t>KEOP</a:t>
            </a:r>
          </a:p>
          <a:p>
            <a:r>
              <a:rPr lang="hu-HU" kern="0" dirty="0" smtClean="0"/>
              <a:t>~200° a tájolás – közel ideális</a:t>
            </a:r>
          </a:p>
          <a:p>
            <a:r>
              <a:rPr lang="hu-HU" kern="0" dirty="0" smtClean="0"/>
              <a:t>Dőlésszög 10°</a:t>
            </a:r>
          </a:p>
          <a:p>
            <a:r>
              <a:rPr lang="hu-HU" kern="0" dirty="0" smtClean="0"/>
              <a:t>Termelés kb. 22 </a:t>
            </a:r>
            <a:r>
              <a:rPr lang="hu-HU" kern="0" dirty="0" err="1" smtClean="0"/>
              <a:t>MWh</a:t>
            </a:r>
            <a:r>
              <a:rPr lang="hu-HU" kern="0" dirty="0" smtClean="0"/>
              <a:t>/év</a:t>
            </a:r>
          </a:p>
          <a:p>
            <a:r>
              <a:rPr lang="hu-HU" kern="0" dirty="0" smtClean="0"/>
              <a:t>Összes termelés: 14 </a:t>
            </a:r>
            <a:r>
              <a:rPr lang="hu-HU" kern="0" dirty="0" err="1" smtClean="0"/>
              <a:t>MWh</a:t>
            </a:r>
            <a:endParaRPr lang="hu-HU" kern="0" dirty="0" smtClean="0"/>
          </a:p>
          <a:p>
            <a:r>
              <a:rPr lang="hu-HU" kern="0" dirty="0" smtClean="0"/>
              <a:t>Kihasználtság kb. 1050-1100 kWh/kW/év</a:t>
            </a:r>
            <a:endParaRPr lang="hu-HU" kern="0" dirty="0"/>
          </a:p>
        </p:txBody>
      </p:sp>
      <p:pic>
        <p:nvPicPr>
          <p:cNvPr id="6" name="Picture 4" descr="C:\Users\KerteszD\Documents\_Műszaki támogatás\_Előadások\2014.04.02(BME)\D0815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37477"/>
          <a:stretch/>
        </p:blipFill>
        <p:spPr bwMode="auto">
          <a:xfrm>
            <a:off x="2751438" y="4175169"/>
            <a:ext cx="2039380" cy="268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KerteszD\Documents\_Műszaki támogatás\_Előadások\2014.04.02(BME)\P5100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 bwMode="auto">
          <a:xfrm>
            <a:off x="5455130" y="4625753"/>
            <a:ext cx="3688870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Csoportba foglalás 15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7" name="Téglalap 16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79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Ideális nap - 2014.05.23. (</a:t>
            </a:r>
            <a:r>
              <a:rPr lang="hu-HU" dirty="0" err="1" smtClean="0"/>
              <a:t>Középhőm</a:t>
            </a:r>
            <a:r>
              <a:rPr lang="hu-HU" dirty="0" smtClean="0"/>
              <a:t>.  22°C)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13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5" name="Téglalap 14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23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Hűvös nap - 2014.03.25. (</a:t>
            </a:r>
            <a:r>
              <a:rPr lang="hu-HU" dirty="0" err="1" smtClean="0"/>
              <a:t>Középhőm</a:t>
            </a:r>
            <a:r>
              <a:rPr lang="hu-HU" dirty="0" smtClean="0"/>
              <a:t>.  6°C)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14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002"/>
            <a:ext cx="9144000" cy="5140998"/>
          </a:xfrm>
        </p:spPr>
      </p:pic>
      <p:grpSp>
        <p:nvGrpSpPr>
          <p:cNvPr id="15" name="Csoportba foglalás 1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6" name="Téglalap 1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388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Napfogyatkozás – 2015.03.20.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15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5" name="Téglalap 14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6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3F inverter működése – 2014.05.23.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16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5" name="Téglalap 14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6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Szélerőmű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140" y="1762506"/>
            <a:ext cx="4748942" cy="424927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20 kW névleges teljesítmény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Ouyad gyártmány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17,4 m magas oszlop, 5 méter hosszú lapátok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NdFeB állandó mágneses generátor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Motoros szélirányba állás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Közepes méret: „nagyobb, mint a kicsik, de kisebb, mint a nagyok”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150 </a:t>
            </a:r>
            <a:r>
              <a:rPr lang="hu-HU" dirty="0" smtClean="0"/>
              <a:t>1/perc névleges fordulatszám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17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16" name="Picture 2" descr="C:\Users\KerteszD\Documents\_Műszaki támogatás\_Előadások\2014.04.02(BME)\IMG_20140113_1003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" r="4255" b="4802"/>
          <a:stretch/>
        </p:blipFill>
        <p:spPr bwMode="auto">
          <a:xfrm>
            <a:off x="5090070" y="1729024"/>
            <a:ext cx="3553560" cy="446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Csoportba foglalás 16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8" name="Téglalap 17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6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Szélerőmű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140" y="1762506"/>
            <a:ext cx="4748942" cy="22737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dirty="0" smtClean="0"/>
              <a:t>Indulási szélsebesség: 3 m/s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Névleges teljesítmény 12 m/</a:t>
            </a:r>
            <a:r>
              <a:rPr lang="hu-HU" dirty="0" err="1" smtClean="0"/>
              <a:t>s-nál</a:t>
            </a:r>
            <a:endParaRPr lang="hu-HU" dirty="0" smtClean="0"/>
          </a:p>
          <a:p>
            <a:pPr>
              <a:spcAft>
                <a:spcPts val="600"/>
              </a:spcAft>
            </a:pPr>
            <a:r>
              <a:rPr lang="hu-HU" dirty="0" smtClean="0"/>
              <a:t>Biztonsági szélsebesség: 25 m/s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Termelés kb. 14 </a:t>
            </a:r>
            <a:r>
              <a:rPr lang="hu-HU" dirty="0" err="1" smtClean="0"/>
              <a:t>MWh</a:t>
            </a:r>
            <a:r>
              <a:rPr lang="hu-HU" dirty="0" smtClean="0"/>
              <a:t>/év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Kihasználtság kb. 700 kWh/kW/év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Sok a probléma az üzemeltetéssel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18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17" name="Picture 2" descr="C:\Users\KerteszD\Documents\_Műszaki támogatás\_Előadások\2014.04.02(BME)\D08152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/>
          <a:stretch/>
        </p:blipFill>
        <p:spPr bwMode="auto">
          <a:xfrm>
            <a:off x="5260873" y="1697420"/>
            <a:ext cx="3195952" cy="437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KerteszD\Documents\_Műszaki támogatás\_Előadások\2014.04.02(BME)\20120719150430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6295"/>
            <a:ext cx="4399005" cy="28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Csoportba foglalás 18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20" name="Téglalap 19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53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 szélsebesség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19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grpSp>
        <p:nvGrpSpPr>
          <p:cNvPr id="19" name="Csoportba foglalás 18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20" name="Téglalap 19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5" name="Téglalap 24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8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0009" y="1904314"/>
            <a:ext cx="6338845" cy="3651078"/>
          </a:xfrm>
        </p:spPr>
        <p:txBody>
          <a:bodyPr/>
          <a:lstStyle/>
          <a:p>
            <a:pPr>
              <a:spcAft>
                <a:spcPts val="1400"/>
              </a:spcAft>
            </a:pPr>
            <a:r>
              <a:rPr lang="hu-HU" dirty="0" smtClean="0"/>
              <a:t>A projekt célja</a:t>
            </a:r>
          </a:p>
          <a:p>
            <a:pPr>
              <a:spcAft>
                <a:spcPts val="1400"/>
              </a:spcAft>
            </a:pPr>
            <a:r>
              <a:rPr lang="hu-HU" dirty="0" smtClean="0"/>
              <a:t>Az Élhető Jövő Park bemutatása</a:t>
            </a:r>
          </a:p>
          <a:p>
            <a:pPr>
              <a:spcAft>
                <a:spcPts val="1400"/>
              </a:spcAft>
            </a:pPr>
            <a:r>
              <a:rPr lang="hu-HU" dirty="0" smtClean="0"/>
              <a:t>Telepített mérő adatgyűjtő rendszer bemutatása</a:t>
            </a:r>
          </a:p>
          <a:p>
            <a:pPr>
              <a:spcAft>
                <a:spcPts val="1400"/>
              </a:spcAft>
            </a:pPr>
            <a:r>
              <a:rPr lang="hu-HU" dirty="0" smtClean="0"/>
              <a:t>Megújuló termelőkre jellemző mérési eredmények</a:t>
            </a:r>
          </a:p>
          <a:p>
            <a:pPr>
              <a:spcAft>
                <a:spcPts val="1400"/>
              </a:spcAft>
            </a:pPr>
            <a:r>
              <a:rPr lang="hu-HU" dirty="0" smtClean="0"/>
              <a:t>Fogyasztókra jellemző mérési eredmények</a:t>
            </a:r>
          </a:p>
          <a:p>
            <a:pPr>
              <a:spcAft>
                <a:spcPts val="1400"/>
              </a:spcAft>
            </a:pPr>
            <a:r>
              <a:rPr lang="hu-HU" dirty="0" smtClean="0"/>
              <a:t>Fejlesztési tervek</a:t>
            </a:r>
          </a:p>
          <a:p>
            <a:pPr>
              <a:spcAft>
                <a:spcPts val="1400"/>
              </a:spcAft>
            </a:pPr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304283" y="1860490"/>
            <a:ext cx="432048" cy="3355319"/>
            <a:chOff x="395536" y="1556792"/>
            <a:chExt cx="432048" cy="3467163"/>
          </a:xfrm>
        </p:grpSpPr>
        <p:sp>
          <p:nvSpPr>
            <p:cNvPr id="6" name="Téglalap 5"/>
            <p:cNvSpPr/>
            <p:nvPr/>
          </p:nvSpPr>
          <p:spPr>
            <a:xfrm>
              <a:off x="395536" y="4591907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7</a:t>
              </a:r>
              <a:endParaRPr lang="hu-HU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395536" y="3573016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5</a:t>
              </a:r>
              <a:endParaRPr lang="hu-HU" b="1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395536" y="4087855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6</a:t>
              </a:r>
              <a:endParaRPr lang="hu-HU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395536" y="2564904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3</a:t>
              </a:r>
              <a:endParaRPr lang="hu-HU" b="1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395536" y="3068960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4</a:t>
              </a:r>
              <a:endParaRPr lang="hu-HU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95536" y="1556792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1</a:t>
              </a:r>
              <a:endParaRPr lang="hu-HU" b="1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95536" y="2060848"/>
              <a:ext cx="432048" cy="432048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2</a:t>
              </a:r>
              <a:endParaRPr lang="hu-H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31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Törpe vízerőmű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20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8" name="Téglalap 17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5" name="Picture 4" descr="C:\Users\KerteszD\Documents\_Műszaki támogatás\_Előadások\2014.04.02(BME)\P8270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/>
          <a:stretch/>
        </p:blipFill>
        <p:spPr bwMode="auto">
          <a:xfrm>
            <a:off x="497913" y="1440160"/>
            <a:ext cx="2921959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KerteszD\Documents\_Műszaki támogatás\_Előadások\2014.04.02(BME)\P827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98" y="1453774"/>
            <a:ext cx="3139132" cy="197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KerteszD\Documents\_Műszaki támogatás\_Előadások\2014.04.02(BME)\P82701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2376" r="7588" b="25912"/>
          <a:stretch/>
        </p:blipFill>
        <p:spPr bwMode="auto">
          <a:xfrm>
            <a:off x="6968773" y="1440160"/>
            <a:ext cx="1446503" cy="198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KerteszD\Documents\_Műszaki támogatás\_Előadások\2014.04.02(BME)\P12901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7439" r="-400" b="14592"/>
          <a:stretch/>
        </p:blipFill>
        <p:spPr bwMode="auto">
          <a:xfrm>
            <a:off x="3643198" y="3573016"/>
            <a:ext cx="481723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Törpe vízerőmű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21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8" name="Téglalap 17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519" y="1624307"/>
            <a:ext cx="4762748" cy="463645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hu-HU" dirty="0" smtClean="0"/>
              <a:t>PowerPal kisesésű vízturbina (Kaplan-turbina)</a:t>
            </a:r>
          </a:p>
          <a:p>
            <a:pPr>
              <a:spcAft>
                <a:spcPts val="300"/>
              </a:spcAft>
            </a:pPr>
            <a:r>
              <a:rPr lang="hu-HU" dirty="0"/>
              <a:t>200 W névleges teljesítmény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220 V névleges </a:t>
            </a:r>
            <a:r>
              <a:rPr lang="hu-HU" dirty="0" smtClean="0"/>
              <a:t>feszültség</a:t>
            </a:r>
            <a:endParaRPr lang="hu-HU" dirty="0" smtClean="0"/>
          </a:p>
          <a:p>
            <a:pPr>
              <a:spcAft>
                <a:spcPts val="300"/>
              </a:spcAft>
            </a:pPr>
            <a:r>
              <a:rPr lang="hu-HU" dirty="0" smtClean="0"/>
              <a:t>1500 1/perc névleges fordulatszám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Esésmagasság: 1,8 m.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Névleges vízhozam: 35 l/perc (Mogyoródi patakon kb. 40-50 l/perc mérhető)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NdFeB áll. mágneses generátor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Kihasználtság kb. 4400 kWh/kW/év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Termelés: kb. 880 kWh/év</a:t>
            </a:r>
          </a:p>
          <a:p>
            <a:pPr>
              <a:spcAft>
                <a:spcPts val="300"/>
              </a:spcAft>
            </a:pPr>
            <a:r>
              <a:rPr lang="hu-HU" dirty="0" smtClean="0"/>
              <a:t>Kivitelezési nehézségek</a:t>
            </a:r>
            <a:endParaRPr lang="hu-HU" dirty="0"/>
          </a:p>
        </p:txBody>
      </p:sp>
      <p:pic>
        <p:nvPicPr>
          <p:cNvPr id="28" name="Picture 6" descr="C:\Users\KerteszD\Documents\_Műszaki támogatás\_Előadások\2014.04.02(BME)\P8270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3875"/>
          <a:stretch/>
        </p:blipFill>
        <p:spPr bwMode="auto">
          <a:xfrm>
            <a:off x="5076056" y="1570756"/>
            <a:ext cx="3528392" cy="483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 termelés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22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8" name="Téglalap 17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Elektromos jármű töltőoszlop (22 kW)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Elektromos autó fali töltő (11 kW)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Hőszivattyú (5,2 kW)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Pályavilágítás, közvilágítás (24 kW, 2kW)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Locsolószivattyúk (37 kW, 11 kW)</a:t>
            </a:r>
          </a:p>
          <a:p>
            <a:pPr lvl="1">
              <a:spcAft>
                <a:spcPts val="1800"/>
              </a:spcAft>
            </a:pPr>
            <a:r>
              <a:rPr lang="hu-HU" dirty="0" smtClean="0"/>
              <a:t>Meddő igény </a:t>
            </a:r>
            <a:r>
              <a:rPr lang="hu-HU" dirty="0" smtClean="0"/>
              <a:t>kb. </a:t>
            </a:r>
            <a:r>
              <a:rPr lang="hu-HU" dirty="0" smtClean="0"/>
              <a:t>20-25 </a:t>
            </a:r>
            <a:r>
              <a:rPr lang="hu-HU" dirty="0" err="1" smtClean="0"/>
              <a:t>kVAr</a:t>
            </a:r>
            <a:endParaRPr lang="hu-HU" dirty="0" smtClean="0"/>
          </a:p>
          <a:p>
            <a:pPr>
              <a:spcAft>
                <a:spcPts val="1800"/>
              </a:spcAft>
            </a:pPr>
            <a:r>
              <a:rPr lang="hu-HU" dirty="0" smtClean="0"/>
              <a:t>Minden egyéb, külön nem mért fogyasztó (~ 5-10 kW)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23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90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E-mobility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1" y="1917700"/>
            <a:ext cx="3924250" cy="1451576"/>
          </a:xfrm>
        </p:spPr>
        <p:txBody>
          <a:bodyPr/>
          <a:lstStyle/>
          <a:p>
            <a:r>
              <a:rPr lang="hu-HU" dirty="0" smtClean="0"/>
              <a:t>Töltőoszlop (2 x 11 kW)</a:t>
            </a:r>
          </a:p>
          <a:p>
            <a:r>
              <a:rPr lang="hu-HU" dirty="0" smtClean="0"/>
              <a:t>Fali töltő (1 x </a:t>
            </a:r>
            <a:r>
              <a:rPr lang="hu-HU" dirty="0" smtClean="0"/>
              <a:t>11 </a:t>
            </a:r>
            <a:r>
              <a:rPr lang="hu-HU" dirty="0" smtClean="0"/>
              <a:t>kW)</a:t>
            </a:r>
          </a:p>
          <a:p>
            <a:r>
              <a:rPr lang="hu-HU" dirty="0" smtClean="0"/>
              <a:t>Vezérelhető töltés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24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Picture 2" descr="C:\Users\KerteszD\Documents\_Műszaki támogatás\_Előadások\2014.04.02(BME)\D0815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2848"/>
            <a:ext cx="3217806" cy="483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erteszD\Documents\_Műszaki támogatás\_Előadások\2014.04.02(BME)\PB210051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/>
        </p:blipFill>
        <p:spPr bwMode="auto">
          <a:xfrm>
            <a:off x="539552" y="3573016"/>
            <a:ext cx="4162629" cy="260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Mitsubishi </a:t>
            </a:r>
            <a:r>
              <a:rPr lang="hu-HU" dirty="0" err="1" smtClean="0"/>
              <a:t>i-MiEV</a:t>
            </a:r>
            <a:r>
              <a:rPr lang="hu-HU" dirty="0" smtClean="0"/>
              <a:t> töltése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25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002"/>
            <a:ext cx="9144000" cy="5140998"/>
          </a:xfrm>
        </p:spPr>
      </p:pic>
    </p:spTree>
    <p:extLst>
      <p:ext uri="{BB962C8B-B14F-4D97-AF65-F5344CB8AC3E}">
        <p14:creationId xmlns:p14="http://schemas.microsoft.com/office/powerpoint/2010/main" val="15552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Hőszivattyú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7457" y="1917700"/>
            <a:ext cx="4297347" cy="44275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Mitsubishi Zubadan levegő-víz hőszivattyú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Névleges </a:t>
            </a:r>
            <a:r>
              <a:rPr lang="hu-HU" dirty="0" err="1" smtClean="0"/>
              <a:t>hőteljesítmény</a:t>
            </a:r>
            <a:r>
              <a:rPr lang="hu-HU" dirty="0" smtClean="0"/>
              <a:t> </a:t>
            </a:r>
            <a:r>
              <a:rPr lang="hu-HU" dirty="0" smtClean="0"/>
              <a:t>14 kW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Névleges villamos teljesítmény 5,2 kW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Maximális légszállítás 6000 m</a:t>
            </a:r>
            <a:r>
              <a:rPr lang="hu-HU" baseline="30000" dirty="0" smtClean="0"/>
              <a:t>3</a:t>
            </a:r>
            <a:r>
              <a:rPr lang="hu-HU" dirty="0" smtClean="0"/>
              <a:t>/h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Zajszint 53 dB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COP: 3-4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26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Picture 2" descr="C:\Users\KerteszD\Documents\_Műszaki támogatás\_Előadások\2014.04.02(BME)\P51003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13011" r="5076" b="10580"/>
          <a:stretch/>
        </p:blipFill>
        <p:spPr bwMode="auto">
          <a:xfrm>
            <a:off x="5058901" y="1799374"/>
            <a:ext cx="3487916" cy="45903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Hőszivattyú teljesítménye (Napi </a:t>
            </a:r>
            <a:r>
              <a:rPr lang="hu-HU" dirty="0" err="1" smtClean="0"/>
              <a:t>középh</a:t>
            </a:r>
            <a:r>
              <a:rPr lang="hu-HU" dirty="0" smtClean="0"/>
              <a:t>. 10°C)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27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4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438"/>
            <a:ext cx="9144000" cy="5129562"/>
          </a:xfrm>
        </p:spPr>
      </p:pic>
    </p:spTree>
    <p:extLst>
      <p:ext uri="{BB962C8B-B14F-4D97-AF65-F5344CB8AC3E}">
        <p14:creationId xmlns:p14="http://schemas.microsoft.com/office/powerpoint/2010/main" val="2990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Pályavilágítás, közvilágítás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1" y="1917700"/>
            <a:ext cx="3982822" cy="1616332"/>
          </a:xfrm>
        </p:spPr>
        <p:txBody>
          <a:bodyPr/>
          <a:lstStyle/>
          <a:p>
            <a:r>
              <a:rPr lang="hu-HU" dirty="0" smtClean="0"/>
              <a:t>Beépített teljesítmény: 24+2 kW</a:t>
            </a:r>
          </a:p>
          <a:p>
            <a:r>
              <a:rPr lang="hu-HU" dirty="0" smtClean="0"/>
              <a:t>Árnyék nélküli megvilágítás</a:t>
            </a:r>
          </a:p>
          <a:p>
            <a:r>
              <a:rPr lang="hu-HU" dirty="0" smtClean="0"/>
              <a:t>Energiatakarékos közvilágítás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28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5" name="Picture 2" descr="C:\Users\KerteszD\Documents\_Műszaki támogatás\_Előadások\2014.04.02(BME)\PB21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07295" cy="21962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erteszD\Pictures\2012\2012.09.07(Kábelezés)\pályavilágítá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3534032"/>
            <a:ext cx="5904656" cy="273879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8" name="Téglalap 7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6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Pályavilágítás, közvilágítás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29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8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232"/>
            <a:ext cx="9164934" cy="5152768"/>
          </a:xfrm>
        </p:spPr>
      </p:pic>
      <p:grpSp>
        <p:nvGrpSpPr>
          <p:cNvPr id="9" name="Csoportba foglalás 8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0" name="Téglalap 9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87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Előnyök a Park számára - támogatás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0" y="1917700"/>
            <a:ext cx="3999299" cy="4427538"/>
          </a:xfrm>
        </p:spPr>
        <p:txBody>
          <a:bodyPr/>
          <a:lstStyle/>
          <a:p>
            <a:r>
              <a:rPr lang="hu-HU" dirty="0" smtClean="0"/>
              <a:t>Társaságcsoportunk évek óta támogatója a Nemzetközi Gyermekmentő Szolgálatnak (NGySz)</a:t>
            </a:r>
          </a:p>
          <a:p>
            <a:r>
              <a:rPr lang="hu-HU" dirty="0" smtClean="0"/>
              <a:t>Csökken a park fosszilis energiafüggése, a havi villamosenergia költsége</a:t>
            </a:r>
          </a:p>
          <a:p>
            <a:r>
              <a:rPr lang="hu-HU" dirty="0" smtClean="0"/>
              <a:t>Folyamatos, tervezhető támogatás (évi ~1 millió HUF)</a:t>
            </a:r>
          </a:p>
          <a:p>
            <a:r>
              <a:rPr lang="hu-HU" dirty="0" smtClean="0"/>
              <a:t>Hozzájárulunk a Lovasterápiás Központ fenntartható fejlődéséhez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5</a:t>
              </a:r>
              <a:endParaRPr lang="hu-HU" sz="1100" b="1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3</a:t>
              </a:r>
              <a:endParaRPr lang="hu-HU" sz="1100" b="1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4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1</a:t>
              </a:r>
              <a:endParaRPr lang="hu-HU" sz="1100" b="1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Picture 3" descr="C:\Users\KerteszD\Documents\_Műszaki támogatás\_Előadások\2014.04.02(BME)\nemzetkozi_gyermekmento_szolgala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3"/>
          <a:stretch/>
        </p:blipFill>
        <p:spPr bwMode="auto">
          <a:xfrm>
            <a:off x="6086007" y="2640506"/>
            <a:ext cx="1991870" cy="241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Locsolószivattyúk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30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6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470"/>
            <a:ext cx="9150282" cy="5144530"/>
          </a:xfrm>
        </p:spPr>
      </p:pic>
      <p:grpSp>
        <p:nvGrpSpPr>
          <p:cNvPr id="7" name="Csoportba foglalás 6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9" name="Téglalap 8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33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Akkumulátoros energiatároló rendszer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31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pic>
        <p:nvPicPr>
          <p:cNvPr id="7" name="Picture 2" descr="C:\Users\KerteszD\Documents\_Műszaki támogatás\_Előadások\2014.04.02(BME)\2014-03-12 14.21.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/>
          <a:stretch/>
        </p:blipFill>
        <p:spPr bwMode="auto">
          <a:xfrm>
            <a:off x="899592" y="1412776"/>
            <a:ext cx="3312368" cy="474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12776"/>
            <a:ext cx="3483074" cy="476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0" name="Téglalap 9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Akkumulátoros energiatároló rendszer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32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0" y="1917700"/>
            <a:ext cx="4221719" cy="2456592"/>
          </a:xfrm>
        </p:spPr>
        <p:txBody>
          <a:bodyPr/>
          <a:lstStyle/>
          <a:p>
            <a:r>
              <a:rPr lang="hu-HU" dirty="0" smtClean="0"/>
              <a:t>PQ FHUPQ típusú</a:t>
            </a:r>
          </a:p>
          <a:p>
            <a:r>
              <a:rPr lang="hu-HU" dirty="0" smtClean="0"/>
              <a:t>Névleges kapacitás: 40 kWh</a:t>
            </a:r>
          </a:p>
          <a:p>
            <a:r>
              <a:rPr lang="hu-HU" dirty="0" smtClean="0"/>
              <a:t>Névleges teljesítmény: 20 kW</a:t>
            </a:r>
          </a:p>
          <a:p>
            <a:r>
              <a:rPr lang="hu-HU" dirty="0" smtClean="0"/>
              <a:t>Helyi és távvezérlési lehetőség</a:t>
            </a:r>
          </a:p>
          <a:p>
            <a:r>
              <a:rPr lang="hu-HU" dirty="0" smtClean="0"/>
              <a:t>Nem UPS</a:t>
            </a:r>
          </a:p>
          <a:p>
            <a:r>
              <a:rPr lang="hu-HU" dirty="0" smtClean="0"/>
              <a:t>Lehetőség </a:t>
            </a:r>
            <a:r>
              <a:rPr lang="hu-HU" dirty="0" err="1" smtClean="0"/>
              <a:t>DSM-re</a:t>
            </a:r>
            <a:endParaRPr lang="hu-HU" dirty="0"/>
          </a:p>
        </p:txBody>
      </p:sp>
      <p:pic>
        <p:nvPicPr>
          <p:cNvPr id="9" name="Picture 2" descr="C:\Users\KerteszD\Documents\_Műszaki támogatás\_Előadások\2014.04.02(BME)\2014-03-12 14.22.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4176"/>
            <a:ext cx="3435846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erteszD\Documents\_Műszaki támogatás\_Előadások\2014.04.02(BME)\2014-03-12 14.22.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11564" b="8795"/>
          <a:stretch/>
        </p:blipFill>
        <p:spPr bwMode="auto">
          <a:xfrm>
            <a:off x="780426" y="4123143"/>
            <a:ext cx="3347023" cy="213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2" name="Téglalap 11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07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 töltés-kisütési ciklus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33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12" name="Téglalap 11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Fejlesztési tervek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0" y="1393371"/>
            <a:ext cx="7993063" cy="495186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hu-HU" dirty="0" smtClean="0"/>
              <a:t>Beavatkozó eszközök telepítése</a:t>
            </a:r>
          </a:p>
          <a:p>
            <a:pPr>
              <a:spcAft>
                <a:spcPts val="400"/>
              </a:spcAft>
            </a:pPr>
            <a:r>
              <a:rPr lang="hu-HU" dirty="0" smtClean="0"/>
              <a:t>Vezérelhető fogyasztók feltérképezése</a:t>
            </a:r>
          </a:p>
          <a:p>
            <a:pPr>
              <a:spcAft>
                <a:spcPts val="400"/>
              </a:spcAft>
            </a:pPr>
            <a:r>
              <a:rPr lang="hu-HU" dirty="0" err="1" smtClean="0"/>
              <a:t>CitectScada</a:t>
            </a:r>
            <a:r>
              <a:rPr lang="hu-HU" dirty="0" smtClean="0"/>
              <a:t> programozás</a:t>
            </a:r>
          </a:p>
          <a:p>
            <a:pPr lvl="1">
              <a:spcAft>
                <a:spcPts val="400"/>
              </a:spcAft>
            </a:pPr>
            <a:r>
              <a:rPr lang="hu-HU" dirty="0" smtClean="0"/>
              <a:t>Termelés-, és terhelésbecslés</a:t>
            </a:r>
            <a:endParaRPr lang="hu-HU" dirty="0" smtClean="0"/>
          </a:p>
          <a:p>
            <a:pPr lvl="1">
              <a:spcAft>
                <a:spcPts val="400"/>
              </a:spcAft>
            </a:pPr>
            <a:r>
              <a:rPr lang="hu-HU" dirty="0" smtClean="0"/>
              <a:t>Akkutelep </a:t>
            </a:r>
            <a:r>
              <a:rPr lang="hu-HU" dirty="0" smtClean="0"/>
              <a:t>automatikus vezérlése</a:t>
            </a:r>
          </a:p>
          <a:p>
            <a:pPr lvl="1">
              <a:spcAft>
                <a:spcPts val="400"/>
              </a:spcAft>
            </a:pPr>
            <a:r>
              <a:rPr lang="hu-HU" dirty="0" smtClean="0"/>
              <a:t>Optimalizációs eljárások</a:t>
            </a:r>
          </a:p>
          <a:p>
            <a:pPr lvl="1">
              <a:spcAft>
                <a:spcPts val="400"/>
              </a:spcAft>
            </a:pPr>
            <a:r>
              <a:rPr lang="hu-HU" dirty="0" smtClean="0"/>
              <a:t>Zárt hurkú </a:t>
            </a:r>
            <a:r>
              <a:rPr lang="hu-HU" dirty="0" smtClean="0"/>
              <a:t>szabályozás</a:t>
            </a:r>
          </a:p>
          <a:p>
            <a:pPr lvl="1">
              <a:spcAft>
                <a:spcPts val="400"/>
              </a:spcAft>
            </a:pPr>
            <a:r>
              <a:rPr lang="hu-HU" dirty="0" smtClean="0"/>
              <a:t>Smart </a:t>
            </a:r>
            <a:r>
              <a:rPr lang="hu-HU" dirty="0" err="1" smtClean="0"/>
              <a:t>charging</a:t>
            </a:r>
            <a:r>
              <a:rPr lang="hu-HU" dirty="0" smtClean="0"/>
              <a:t> elektromos járművek részére</a:t>
            </a:r>
            <a:endParaRPr lang="hu-HU" dirty="0" smtClean="0"/>
          </a:p>
          <a:p>
            <a:pPr>
              <a:spcAft>
                <a:spcPts val="400"/>
              </a:spcAft>
            </a:pPr>
            <a:r>
              <a:rPr lang="hu-HU" dirty="0" smtClean="0"/>
              <a:t>Szimulációs modell </a:t>
            </a:r>
            <a:r>
              <a:rPr lang="hu-HU" dirty="0" smtClean="0"/>
              <a:t>fejlesztése</a:t>
            </a:r>
          </a:p>
          <a:p>
            <a:pPr lvl="1">
              <a:spcAft>
                <a:spcPts val="400"/>
              </a:spcAft>
            </a:pPr>
            <a:r>
              <a:rPr lang="hu-HU" dirty="0" err="1" smtClean="0"/>
              <a:t>Load-flow</a:t>
            </a:r>
            <a:r>
              <a:rPr lang="hu-HU" dirty="0"/>
              <a:t> </a:t>
            </a:r>
            <a:r>
              <a:rPr lang="hu-HU" dirty="0" smtClean="0"/>
              <a:t>analízis, meddőviszonyok szimulálása, stabilitás</a:t>
            </a:r>
            <a:endParaRPr lang="hu-HU" dirty="0" smtClean="0"/>
          </a:p>
          <a:p>
            <a:pPr>
              <a:spcAft>
                <a:spcPts val="400"/>
              </a:spcAft>
            </a:pPr>
            <a:r>
              <a:rPr lang="hu-HU" dirty="0" smtClean="0"/>
              <a:t>Többtarifás díjszabások tesztelése</a:t>
            </a:r>
          </a:p>
          <a:p>
            <a:pPr>
              <a:spcAft>
                <a:spcPts val="400"/>
              </a:spcAft>
            </a:pPr>
            <a:r>
              <a:rPr lang="hu-HU" dirty="0" err="1" smtClean="0"/>
              <a:t>Inverterek</a:t>
            </a:r>
            <a:r>
              <a:rPr lang="hu-HU" dirty="0" smtClean="0"/>
              <a:t> egymásra hatásának vizsgálata</a:t>
            </a:r>
          </a:p>
          <a:p>
            <a:pPr>
              <a:spcAft>
                <a:spcPts val="400"/>
              </a:spcAft>
            </a:pPr>
            <a:r>
              <a:rPr lang="hu-HU" dirty="0" smtClean="0"/>
              <a:t>Vízerőmű: homokcsapda, automata </a:t>
            </a:r>
            <a:r>
              <a:rPr lang="hu-HU" dirty="0" err="1" smtClean="0"/>
              <a:t>gereb</a:t>
            </a:r>
            <a:endParaRPr lang="hu-HU" dirty="0" smtClean="0"/>
          </a:p>
          <a:p>
            <a:pPr>
              <a:spcAft>
                <a:spcPts val="400"/>
              </a:spcAft>
            </a:pPr>
            <a:r>
              <a:rPr lang="hu-HU" dirty="0" smtClean="0"/>
              <a:t>Akkumulátor töltöttség pontosabb meghatározása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34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7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6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00" y="1930428"/>
            <a:ext cx="3167760" cy="178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Fejlesztési és kutatási potenciál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Tapasztalatszerzés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Önálló laboratóriumi munkák, szakdolgozatok, TDK-k, diplomamunkák, </a:t>
            </a:r>
            <a:r>
              <a:rPr lang="hu-HU" dirty="0" err="1" smtClean="0"/>
              <a:t>stb</a:t>
            </a:r>
            <a:r>
              <a:rPr lang="hu-HU" dirty="0" smtClean="0"/>
              <a:t>…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Lehetőség a helyszíni bejárásra</a:t>
            </a:r>
          </a:p>
          <a:p>
            <a:pPr lvl="1">
              <a:spcAft>
                <a:spcPts val="1800"/>
              </a:spcAft>
            </a:pPr>
            <a:r>
              <a:rPr lang="hu-HU" dirty="0" smtClean="0"/>
              <a:t>2013 októberétől számítva ~900 látogató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35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7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6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86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 smtClean="0"/>
              <a:t>Köszönöm a figyelmet!</a:t>
            </a:r>
            <a:endParaRPr lang="en-GB" altLang="hu-HU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 sz="2400" dirty="0" smtClean="0"/>
          </a:p>
          <a:p>
            <a:r>
              <a:rPr lang="hu-HU" altLang="hu-HU" sz="2400" dirty="0" smtClean="0"/>
              <a:t>Sasvári Gergely</a:t>
            </a:r>
          </a:p>
          <a:p>
            <a:r>
              <a:rPr lang="hu-HU" altLang="hu-HU" sz="2400" dirty="0" smtClean="0"/>
              <a:t>gergely.sasvari@elmu.hu</a:t>
            </a:r>
            <a:endParaRPr lang="en-US" altLang="hu-HU" sz="2400" dirty="0"/>
          </a:p>
        </p:txBody>
      </p:sp>
    </p:spTree>
    <p:extLst>
      <p:ext uri="{BB962C8B-B14F-4D97-AF65-F5344CB8AC3E}">
        <p14:creationId xmlns:p14="http://schemas.microsoft.com/office/powerpoint/2010/main" val="34862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Előnyök az Elmű számára - tapasztalatszerzés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5738" y="1917700"/>
            <a:ext cx="7327385" cy="44275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Demonstrációs célú megújuló energiapark létrehozása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Háztartási méretű ( &lt; 50kVA ) park üzemeltetése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Különböző megújuló termelők alkalmazása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Nap, havi, éves eloszlásokról valós információk gyűjtése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Független termelők egymásra hatása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Hálózati visszahatások vizsgálata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Feszültségminőség vizsgálata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Marketing érték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4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5</a:t>
              </a:r>
              <a:endParaRPr lang="hu-HU" sz="1100" b="1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3</a:t>
              </a:r>
              <a:endParaRPr lang="hu-HU" sz="1100" b="1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4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1</a:t>
              </a:r>
              <a:endParaRPr lang="hu-HU" sz="1100" b="1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Előnyök a felsőoktatás számára – K+F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5739" y="1917700"/>
            <a:ext cx="4488796" cy="44275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Együttműködési megállapodás a műszaki felsőoktatási intézményekkel (BME, ÓE)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Tudományos diákmunkák támogatása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Helyszínen kialakított kutatói helyek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K+F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Adatszolgáltatás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5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5</a:t>
              </a:r>
              <a:endParaRPr lang="hu-HU" sz="1100" b="1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3</a:t>
              </a:r>
              <a:endParaRPr lang="hu-HU" sz="1100" b="1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4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1</a:t>
              </a:r>
              <a:endParaRPr lang="hu-HU" sz="1100" b="1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Picture 2" descr="C:\Users\KerteszD\Documents\_Műszaki támogatás\_Előadások\2014.04.02(BME)\S_MSZK_honlap_abra_28_programok_PK_tamogatoi_B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06" y="1932459"/>
            <a:ext cx="2735872" cy="110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erteszD\Documents\_Műszaki támogatás\_Előadások\2014.04.02(BME)\obudaiegye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7" y="4175945"/>
            <a:ext cx="1540669" cy="110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Lovasterápiás Központ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6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5</a:t>
              </a:r>
              <a:endParaRPr lang="hu-HU" sz="1100" b="1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4</a:t>
              </a:r>
              <a:endParaRPr lang="hu-HU" sz="1100" b="1" dirty="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Picture 5" descr="uj_design_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29" y="5263979"/>
            <a:ext cx="4641934" cy="159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agyar lov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07" y="1617785"/>
            <a:ext cx="1429628" cy="1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erteszD\Documents\_Műszaki támogatás\_Előadások\2014.04.02(BME)\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b="9036"/>
          <a:stretch/>
        </p:blipFill>
        <p:spPr bwMode="auto">
          <a:xfrm>
            <a:off x="764555" y="5032226"/>
            <a:ext cx="2356330" cy="12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artalom helye 2"/>
          <p:cNvSpPr txBox="1">
            <a:spLocks/>
          </p:cNvSpPr>
          <p:nvPr/>
        </p:nvSpPr>
        <p:spPr bwMode="auto">
          <a:xfrm>
            <a:off x="335837" y="1711754"/>
            <a:ext cx="6954649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66CC3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rgbClr val="1F5BA5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hu-HU" kern="0" dirty="0" smtClean="0"/>
              <a:t>Fő célja a </a:t>
            </a:r>
            <a:r>
              <a:rPr lang="hu-HU" kern="0" dirty="0" err="1" smtClean="0"/>
              <a:t>lovasterápiával</a:t>
            </a:r>
            <a:r>
              <a:rPr lang="hu-HU" kern="0" dirty="0" smtClean="0"/>
              <a:t>, rehabilitációval foglalkozó intézmények és személyek országos szintű összefogása</a:t>
            </a:r>
          </a:p>
          <a:p>
            <a:pPr>
              <a:spcAft>
                <a:spcPts val="600"/>
              </a:spcAft>
            </a:pPr>
            <a:r>
              <a:rPr lang="hu-HU" kern="0" dirty="0" smtClean="0"/>
              <a:t>Lovasterápiás szakemberek képzése</a:t>
            </a:r>
          </a:p>
          <a:p>
            <a:pPr>
              <a:spcAft>
                <a:spcPts val="600"/>
              </a:spcAft>
            </a:pPr>
            <a:r>
              <a:rPr lang="hu-HU" kern="0" dirty="0" err="1" smtClean="0"/>
              <a:t>Lovasterápiát</a:t>
            </a:r>
            <a:r>
              <a:rPr lang="hu-HU" kern="0" dirty="0" smtClean="0"/>
              <a:t> oktató és bemutató központ létrehozása</a:t>
            </a:r>
          </a:p>
          <a:p>
            <a:pPr>
              <a:spcAft>
                <a:spcPts val="600"/>
              </a:spcAft>
            </a:pPr>
            <a:r>
              <a:rPr lang="hu-HU" kern="0" dirty="0" smtClean="0"/>
              <a:t>Értelmileg akadályozott, mozgássérült gyermekek fejlesztése</a:t>
            </a:r>
          </a:p>
          <a:p>
            <a:pPr>
              <a:spcAft>
                <a:spcPts val="600"/>
              </a:spcAft>
            </a:pPr>
            <a:r>
              <a:rPr lang="hu-HU" kern="0" dirty="0"/>
              <a:t>Értelmileg akadályozott, </a:t>
            </a:r>
            <a:r>
              <a:rPr lang="hu-HU" kern="0" dirty="0" smtClean="0"/>
              <a:t>mozgássérült lovasok versenyeinek megszervezése</a:t>
            </a:r>
          </a:p>
          <a:p>
            <a:pPr>
              <a:spcAft>
                <a:spcPts val="600"/>
              </a:spcAft>
            </a:pPr>
            <a:r>
              <a:rPr lang="hu-HU" kern="0" dirty="0" smtClean="0"/>
              <a:t>Lovassport népszerűsítése</a:t>
            </a:r>
          </a:p>
        </p:txBody>
      </p:sp>
    </p:spTree>
    <p:extLst>
      <p:ext uri="{BB962C8B-B14F-4D97-AF65-F5344CB8AC3E}">
        <p14:creationId xmlns:p14="http://schemas.microsoft.com/office/powerpoint/2010/main" val="29045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Élhető Jövő Park berendezései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7</a:t>
            </a:fld>
            <a:r>
              <a:rPr lang="hu-HU" altLang="hu-HU" dirty="0" smtClean="0"/>
              <a:t>.</a:t>
            </a:r>
            <a:endParaRPr lang="hu-HU" altLang="hu-HU" dirty="0"/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1834390" y="2245732"/>
            <a:ext cx="5832475" cy="3092450"/>
            <a:chOff x="1835150" y="2370856"/>
            <a:chExt cx="5832475" cy="3092450"/>
          </a:xfrm>
        </p:grpSpPr>
        <p:sp>
          <p:nvSpPr>
            <p:cNvPr id="29" name="Oval 17"/>
            <p:cNvSpPr>
              <a:spLocks noChangeAspect="1" noChangeArrowheads="1"/>
            </p:cNvSpPr>
            <p:nvPr/>
          </p:nvSpPr>
          <p:spPr bwMode="auto">
            <a:xfrm>
              <a:off x="2247087" y="4557866"/>
              <a:ext cx="293372" cy="28513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u-HU" altLang="hu-HU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4454216" y="3091265"/>
              <a:ext cx="296412" cy="283614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u-HU" altLang="hu-HU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Oval 20"/>
            <p:cNvSpPr>
              <a:spLocks noChangeAspect="1" noChangeArrowheads="1"/>
            </p:cNvSpPr>
            <p:nvPr/>
          </p:nvSpPr>
          <p:spPr bwMode="auto">
            <a:xfrm>
              <a:off x="7079361" y="3506827"/>
              <a:ext cx="294892" cy="28513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u-HU" altLang="hu-HU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2" name="Oval 21"/>
            <p:cNvSpPr>
              <a:spLocks noChangeAspect="1" noChangeArrowheads="1"/>
            </p:cNvSpPr>
            <p:nvPr/>
          </p:nvSpPr>
          <p:spPr bwMode="auto">
            <a:xfrm>
              <a:off x="4639663" y="3649392"/>
              <a:ext cx="294892" cy="28513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u-HU" altLang="hu-HU" sz="900" dirty="0" smtClean="0">
                  <a:solidFill>
                    <a:schemeClr val="bg1"/>
                  </a:solidFill>
                </a:rPr>
                <a:t>4</a:t>
              </a:r>
              <a:endParaRPr lang="hu-HU" altLang="hu-HU" sz="9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22"/>
            <p:cNvSpPr>
              <a:spLocks noChangeAspect="1" noChangeArrowheads="1"/>
            </p:cNvSpPr>
            <p:nvPr/>
          </p:nvSpPr>
          <p:spPr bwMode="auto">
            <a:xfrm>
              <a:off x="4159324" y="3289946"/>
              <a:ext cx="294892" cy="28513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u-HU" altLang="hu-HU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835150" y="2370856"/>
              <a:ext cx="5832475" cy="3092450"/>
              <a:chOff x="930" y="1709"/>
              <a:chExt cx="3837" cy="2039"/>
            </a:xfrm>
          </p:grpSpPr>
          <p:pic>
            <p:nvPicPr>
              <p:cNvPr id="35" name="Picture 5" descr="Fót_Kart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" y="1709"/>
                <a:ext cx="3837" cy="2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Oval 17"/>
              <p:cNvSpPr>
                <a:spLocks noChangeAspect="1" noChangeArrowheads="1"/>
              </p:cNvSpPr>
              <p:nvPr/>
            </p:nvSpPr>
            <p:spPr bwMode="auto">
              <a:xfrm>
                <a:off x="1201" y="3151"/>
                <a:ext cx="193" cy="188"/>
              </a:xfrm>
              <a:prstGeom prst="ellipse">
                <a:avLst/>
              </a:prstGeom>
              <a:solidFill>
                <a:srgbClr val="008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u-HU" altLang="hu-HU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7" name="Oval 19"/>
              <p:cNvSpPr>
                <a:spLocks noChangeAspect="1" noChangeArrowheads="1"/>
              </p:cNvSpPr>
              <p:nvPr/>
            </p:nvSpPr>
            <p:spPr bwMode="auto">
              <a:xfrm>
                <a:off x="2653" y="2184"/>
                <a:ext cx="195" cy="187"/>
              </a:xfrm>
              <a:prstGeom prst="ellipse">
                <a:avLst/>
              </a:prstGeom>
              <a:solidFill>
                <a:srgbClr val="008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u-HU" altLang="hu-HU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8" name="Oval 20"/>
              <p:cNvSpPr>
                <a:spLocks noChangeAspect="1" noChangeArrowheads="1"/>
              </p:cNvSpPr>
              <p:nvPr/>
            </p:nvSpPr>
            <p:spPr bwMode="auto">
              <a:xfrm>
                <a:off x="4380" y="2458"/>
                <a:ext cx="194" cy="188"/>
              </a:xfrm>
              <a:prstGeom prst="ellipse">
                <a:avLst/>
              </a:prstGeom>
              <a:solidFill>
                <a:srgbClr val="008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u-HU" altLang="hu-HU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9" name="Oval 21"/>
              <p:cNvSpPr>
                <a:spLocks noChangeAspect="1" noChangeArrowheads="1"/>
              </p:cNvSpPr>
              <p:nvPr/>
            </p:nvSpPr>
            <p:spPr bwMode="auto">
              <a:xfrm>
                <a:off x="2775" y="2552"/>
                <a:ext cx="194" cy="188"/>
              </a:xfrm>
              <a:prstGeom prst="ellipse">
                <a:avLst/>
              </a:prstGeom>
              <a:solidFill>
                <a:srgbClr val="008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u-HU" altLang="hu-HU" dirty="0" smtClean="0">
                    <a:solidFill>
                      <a:schemeClr val="bg1"/>
                    </a:solidFill>
                  </a:rPr>
                  <a:t>4</a:t>
                </a:r>
                <a:endParaRPr lang="hu-HU" altLang="hu-H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22"/>
              <p:cNvSpPr>
                <a:spLocks noChangeAspect="1" noChangeArrowheads="1"/>
              </p:cNvSpPr>
              <p:nvPr/>
            </p:nvSpPr>
            <p:spPr bwMode="auto">
              <a:xfrm>
                <a:off x="2459" y="2315"/>
                <a:ext cx="194" cy="188"/>
              </a:xfrm>
              <a:prstGeom prst="ellipse">
                <a:avLst/>
              </a:prstGeom>
              <a:solidFill>
                <a:srgbClr val="008000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u-HU" altLang="hu-HU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377806" y="1359390"/>
            <a:ext cx="2083234" cy="841107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>
                <a:solidFill>
                  <a:schemeClr val="accent1"/>
                </a:solidFill>
              </a:rPr>
              <a:t>1. Napelem-rendszer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 smtClean="0"/>
              <a:t>Telepítés 2012.09.19-én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de-DE" altLang="hu-HU" sz="1000" dirty="0"/>
              <a:t>15,6 kW</a:t>
            </a:r>
            <a:r>
              <a:rPr lang="hu-HU" altLang="hu-HU" sz="1000" dirty="0"/>
              <a:t> beépített teljesítmény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Teljes felület:</a:t>
            </a:r>
            <a:r>
              <a:rPr lang="de-DE" altLang="hu-HU" sz="1000" dirty="0"/>
              <a:t> </a:t>
            </a:r>
            <a:r>
              <a:rPr lang="hu-HU" altLang="hu-HU" sz="1000" dirty="0" smtClean="0"/>
              <a:t>~</a:t>
            </a:r>
            <a:r>
              <a:rPr lang="de-DE" altLang="hu-HU" sz="1000" dirty="0" smtClean="0"/>
              <a:t>100 m</a:t>
            </a:r>
            <a:r>
              <a:rPr lang="de-DE" altLang="hu-HU" sz="1000" baseline="30000" dirty="0" smtClean="0"/>
              <a:t>2</a:t>
            </a:r>
            <a:endParaRPr lang="de-DE" altLang="hu-HU" sz="1000" baseline="30000" dirty="0"/>
          </a:p>
        </p:txBody>
      </p:sp>
      <p:pic>
        <p:nvPicPr>
          <p:cNvPr id="43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67" y="1352965"/>
            <a:ext cx="1581150" cy="1052512"/>
          </a:xfrm>
          <a:prstGeom prst="rect">
            <a:avLst/>
          </a:prstGeom>
          <a:ln w="6350">
            <a:solidFill>
              <a:srgbClr val="1F5B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5142813" y="2175301"/>
            <a:ext cx="2083234" cy="841107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 smtClean="0">
                <a:solidFill>
                  <a:schemeClr val="accent1"/>
                </a:solidFill>
              </a:rPr>
              <a:t>1b. </a:t>
            </a:r>
            <a:r>
              <a:rPr lang="hu-HU" altLang="hu-HU" sz="1000" b="1" dirty="0">
                <a:solidFill>
                  <a:schemeClr val="accent1"/>
                </a:solidFill>
              </a:rPr>
              <a:t>Napelem-rendszer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 smtClean="0"/>
              <a:t>KEOP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 smtClean="0"/>
              <a:t>23</a:t>
            </a:r>
            <a:r>
              <a:rPr lang="de-DE" altLang="hu-HU" sz="1000" dirty="0" smtClean="0"/>
              <a:t> </a:t>
            </a:r>
            <a:r>
              <a:rPr lang="de-DE" altLang="hu-HU" sz="1000" dirty="0"/>
              <a:t>kW</a:t>
            </a:r>
            <a:r>
              <a:rPr lang="hu-HU" altLang="hu-HU" sz="1000" dirty="0"/>
              <a:t> beépített teljesítmény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Teljes felület:</a:t>
            </a:r>
            <a:r>
              <a:rPr lang="de-DE" altLang="hu-HU" sz="1000" dirty="0"/>
              <a:t> </a:t>
            </a:r>
            <a:r>
              <a:rPr lang="hu-HU" altLang="hu-HU" sz="1000" dirty="0" smtClean="0"/>
              <a:t>~</a:t>
            </a:r>
            <a:r>
              <a:rPr lang="de-DE" altLang="hu-HU" sz="1000" dirty="0" smtClean="0"/>
              <a:t>1</a:t>
            </a:r>
            <a:r>
              <a:rPr lang="hu-HU" altLang="hu-HU" sz="1000" dirty="0" smtClean="0"/>
              <a:t>5</a:t>
            </a:r>
            <a:r>
              <a:rPr lang="de-DE" altLang="hu-HU" sz="1000" dirty="0" smtClean="0"/>
              <a:t>0 m</a:t>
            </a:r>
            <a:r>
              <a:rPr lang="de-DE" altLang="hu-HU" sz="1000" baseline="30000" dirty="0" smtClean="0"/>
              <a:t>2</a:t>
            </a:r>
            <a:endParaRPr lang="de-DE" altLang="hu-HU" sz="1000" baseline="30000" dirty="0"/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7120856" y="3776237"/>
            <a:ext cx="2023144" cy="79907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>
                <a:solidFill>
                  <a:schemeClr val="accent1"/>
                </a:solidFill>
              </a:rPr>
              <a:t>5</a:t>
            </a:r>
            <a:r>
              <a:rPr lang="de-DE" altLang="hu-HU" sz="1000" b="1" dirty="0">
                <a:solidFill>
                  <a:schemeClr val="accent1"/>
                </a:solidFill>
              </a:rPr>
              <a:t>. Mikro-</a:t>
            </a:r>
            <a:r>
              <a:rPr lang="hu-HU" altLang="hu-HU" sz="1000" b="1" dirty="0">
                <a:solidFill>
                  <a:schemeClr val="accent1"/>
                </a:solidFill>
              </a:rPr>
              <a:t>vízerőmű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Telepítés 2013.08.27-én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200</a:t>
            </a:r>
            <a:r>
              <a:rPr lang="de-DE" altLang="hu-HU" sz="1000" dirty="0"/>
              <a:t> </a:t>
            </a:r>
            <a:r>
              <a:rPr lang="hu-HU" altLang="hu-HU" sz="1000" dirty="0"/>
              <a:t>W beépített teljesítmény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PowerPal kis esésű </a:t>
            </a:r>
            <a:r>
              <a:rPr lang="hu-HU" altLang="hu-HU" sz="1000" dirty="0" smtClean="0"/>
              <a:t>vízturbina</a:t>
            </a:r>
            <a:endParaRPr lang="de-DE" altLang="hu-HU" sz="1000" dirty="0"/>
          </a:p>
        </p:txBody>
      </p:sp>
      <p:pic>
        <p:nvPicPr>
          <p:cNvPr id="46" name="Picture 4" descr="C:\Users\KerteszD\Documents\_Műszaki támogatás\_Előadások\2014.04.02(BME)\P82701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b="11078"/>
          <a:stretch/>
        </p:blipFill>
        <p:spPr bwMode="auto">
          <a:xfrm>
            <a:off x="7730365" y="2454548"/>
            <a:ext cx="922858" cy="1306800"/>
          </a:xfrm>
          <a:prstGeom prst="rect">
            <a:avLst/>
          </a:prstGeom>
          <a:ln>
            <a:solidFill>
              <a:srgbClr val="1F5B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6985000" y="4608486"/>
            <a:ext cx="2159000" cy="1252439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>
                <a:solidFill>
                  <a:schemeClr val="accent1"/>
                </a:solidFill>
              </a:rPr>
              <a:t>4. Látogatóközpont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 smtClean="0"/>
              <a:t>300 </a:t>
            </a:r>
            <a:r>
              <a:rPr lang="hu-HU" altLang="hu-HU" sz="1000" dirty="0"/>
              <a:t>m</a:t>
            </a:r>
            <a:r>
              <a:rPr lang="hu-HU" altLang="hu-HU" sz="1000" baseline="30000" dirty="0"/>
              <a:t>2</a:t>
            </a:r>
            <a:r>
              <a:rPr lang="de-DE" altLang="hu-HU" sz="1000" baseline="30000" dirty="0"/>
              <a:t> </a:t>
            </a:r>
            <a:r>
              <a:rPr lang="hu-HU" altLang="hu-HU" sz="1000" baseline="30000" dirty="0"/>
              <a:t> </a:t>
            </a:r>
            <a:r>
              <a:rPr lang="hu-HU" altLang="hu-HU" sz="1000" dirty="0"/>
              <a:t>bemutatóterem tablókkal, kivetített prezentációkkal és modellekkel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de-DE" altLang="hu-HU" sz="1000" dirty="0"/>
              <a:t>RWE Smart Home </a:t>
            </a:r>
            <a:r>
              <a:rPr lang="hu-HU" altLang="hu-HU" sz="1000" dirty="0"/>
              <a:t>koncepció</a:t>
            </a:r>
            <a:r>
              <a:rPr lang="de-DE" altLang="hu-HU" sz="1000" dirty="0"/>
              <a:t> </a:t>
            </a:r>
            <a:r>
              <a:rPr lang="hu-HU" altLang="hu-HU" sz="1000" dirty="0"/>
              <a:t>magvalósítása</a:t>
            </a:r>
            <a:r>
              <a:rPr lang="de-DE" altLang="hu-HU" sz="1000" dirty="0"/>
              <a:t> 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Padlófűtés és </a:t>
            </a:r>
            <a:r>
              <a:rPr lang="hu-HU" altLang="hu-HU" sz="1000" dirty="0" smtClean="0"/>
              <a:t>– hűtés</a:t>
            </a:r>
            <a:endParaRPr lang="hu-HU" altLang="hu-HU" sz="1000" dirty="0"/>
          </a:p>
        </p:txBody>
      </p:sp>
      <p:pic>
        <p:nvPicPr>
          <p:cNvPr id="48" name="Picture 57" descr="P81304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608486"/>
            <a:ext cx="1484312" cy="985837"/>
          </a:xfrm>
          <a:prstGeom prst="rect">
            <a:avLst/>
          </a:prstGeom>
          <a:noFill/>
          <a:ln w="6350">
            <a:solidFill>
              <a:srgbClr val="1F5B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4434221" y="5599183"/>
            <a:ext cx="2124075" cy="1152525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>
                <a:solidFill>
                  <a:schemeClr val="accent1"/>
                </a:solidFill>
              </a:rPr>
              <a:t>4</a:t>
            </a:r>
            <a:r>
              <a:rPr lang="de-DE" altLang="hu-HU" sz="1000" b="1" dirty="0">
                <a:solidFill>
                  <a:schemeClr val="accent1"/>
                </a:solidFill>
              </a:rPr>
              <a:t>a</a:t>
            </a:r>
            <a:r>
              <a:rPr lang="hu-HU" altLang="hu-HU" sz="1000" b="1" dirty="0">
                <a:solidFill>
                  <a:schemeClr val="accent1"/>
                </a:solidFill>
              </a:rPr>
              <a:t>. Akkumulátortelep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Telepítés</a:t>
            </a:r>
            <a:r>
              <a:rPr lang="de-DE" altLang="hu-HU" sz="1000" dirty="0"/>
              <a:t> </a:t>
            </a:r>
            <a:r>
              <a:rPr lang="de-DE" altLang="hu-HU" sz="1000" dirty="0" smtClean="0"/>
              <a:t>201</a:t>
            </a:r>
            <a:r>
              <a:rPr lang="hu-HU" altLang="hu-HU" sz="1000" dirty="0" smtClean="0"/>
              <a:t>4. 3. hó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de-DE" altLang="hu-HU" sz="1000" dirty="0"/>
              <a:t>20 kVA </a:t>
            </a:r>
            <a:r>
              <a:rPr lang="hu-HU" altLang="hu-HU" sz="1000" dirty="0"/>
              <a:t>maximális teljesítmény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de-DE" altLang="hu-HU" sz="1000" dirty="0"/>
              <a:t>40 kWh </a:t>
            </a:r>
            <a:r>
              <a:rPr lang="hu-HU" altLang="hu-HU" sz="1000" dirty="0"/>
              <a:t>tárolókapacitás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 smtClean="0"/>
              <a:t>~</a:t>
            </a:r>
            <a:r>
              <a:rPr lang="de-DE" altLang="hu-HU" sz="1000" dirty="0" smtClean="0"/>
              <a:t>1400 </a:t>
            </a:r>
            <a:r>
              <a:rPr lang="hu-HU" altLang="hu-HU" sz="1000" dirty="0"/>
              <a:t>teljes töltési ciklus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 smtClean="0"/>
              <a:t>186 db </a:t>
            </a:r>
            <a:r>
              <a:rPr lang="de-DE" altLang="hu-HU" sz="1000" dirty="0" err="1" smtClean="0"/>
              <a:t>Hoppeke</a:t>
            </a:r>
            <a:r>
              <a:rPr lang="de-DE" altLang="hu-HU" sz="1000" dirty="0" smtClean="0"/>
              <a:t> </a:t>
            </a:r>
            <a:r>
              <a:rPr lang="de-DE" altLang="hu-HU" sz="1000" dirty="0"/>
              <a:t>4OPzV </a:t>
            </a:r>
            <a:r>
              <a:rPr lang="hu-HU" altLang="hu-HU" sz="1000" dirty="0"/>
              <a:t>a</a:t>
            </a:r>
            <a:r>
              <a:rPr lang="de-DE" altLang="hu-HU" sz="1000" dirty="0"/>
              <a:t>kku</a:t>
            </a:r>
            <a:endParaRPr lang="hu-HU" altLang="hu-HU" sz="1000" dirty="0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01" y="5594323"/>
            <a:ext cx="845120" cy="1157385"/>
          </a:xfrm>
          <a:prstGeom prst="rect">
            <a:avLst/>
          </a:prstGeom>
          <a:noFill/>
          <a:ln w="9525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1179786" y="4913934"/>
            <a:ext cx="2109787" cy="9633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>
                <a:solidFill>
                  <a:schemeClr val="accent1"/>
                </a:solidFill>
              </a:rPr>
              <a:t>3. Szélturbina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Telepítés 2013.07.25-én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20 kW beépített teljesítmény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Oszlopmagasság: 18 m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Rotorátmérő: 10 </a:t>
            </a:r>
            <a:r>
              <a:rPr lang="hu-HU" altLang="hu-HU" sz="1000" dirty="0" smtClean="0"/>
              <a:t>m</a:t>
            </a:r>
            <a:endParaRPr lang="de-DE" altLang="hu-HU" sz="1000" dirty="0"/>
          </a:p>
        </p:txBody>
      </p:sp>
      <p:pic>
        <p:nvPicPr>
          <p:cNvPr id="52" name="Picture 31" descr="Windturbine_senkrecht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4813125"/>
            <a:ext cx="881064" cy="1280319"/>
          </a:xfrm>
          <a:prstGeom prst="rect">
            <a:avLst/>
          </a:prstGeom>
          <a:noFill/>
          <a:ln w="6350">
            <a:solidFill>
              <a:srgbClr val="1F5B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KerteszD\Documents\_Műszaki támogatás\_Előadások\2014.04.02(BME)\P51003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13011" r="5076" b="10580"/>
          <a:stretch/>
        </p:blipFill>
        <p:spPr bwMode="auto">
          <a:xfrm>
            <a:off x="186264" y="3151380"/>
            <a:ext cx="973475" cy="1281154"/>
          </a:xfrm>
          <a:prstGeom prst="rect">
            <a:avLst/>
          </a:prstGeom>
          <a:ln w="6350">
            <a:solidFill>
              <a:srgbClr val="1F5B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233469" y="3284984"/>
            <a:ext cx="2008902" cy="869307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 smtClean="0">
                <a:solidFill>
                  <a:schemeClr val="accent1"/>
                </a:solidFill>
              </a:rPr>
              <a:t>4b. Hőszivattyú</a:t>
            </a:r>
            <a:endParaRPr lang="hu-HU" altLang="hu-HU" sz="1000" b="1" dirty="0">
              <a:solidFill>
                <a:schemeClr val="accent1"/>
              </a:solidFill>
            </a:endParaRP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Telepítés</a:t>
            </a:r>
            <a:r>
              <a:rPr lang="de-DE" altLang="hu-HU" sz="1000" dirty="0"/>
              <a:t> </a:t>
            </a:r>
            <a:r>
              <a:rPr lang="de-DE" altLang="hu-HU" sz="1000" dirty="0" smtClean="0"/>
              <a:t>201</a:t>
            </a:r>
            <a:r>
              <a:rPr lang="hu-HU" altLang="hu-HU" sz="1000" dirty="0"/>
              <a:t>3</a:t>
            </a:r>
            <a:r>
              <a:rPr lang="hu-HU" altLang="hu-HU" sz="1000" dirty="0" smtClean="0"/>
              <a:t>. 5. </a:t>
            </a:r>
            <a:r>
              <a:rPr lang="hu-HU" altLang="hu-HU" sz="1000" dirty="0"/>
              <a:t>hó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kern="0" dirty="0" smtClean="0"/>
              <a:t>Levegő </a:t>
            </a:r>
            <a:r>
              <a:rPr lang="hu-HU" altLang="hu-HU" sz="1000" kern="0" dirty="0"/>
              <a:t>– víz </a:t>
            </a:r>
            <a:r>
              <a:rPr lang="hu-HU" altLang="hu-HU" sz="1000" kern="0" dirty="0" smtClean="0"/>
              <a:t>rendszerű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kern="0" dirty="0" smtClean="0"/>
              <a:t>14 kW hő teljesítmény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kern="0" dirty="0" smtClean="0"/>
              <a:t>5,2 kW villamos teljesítmény</a:t>
            </a: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964780" y="1538119"/>
            <a:ext cx="2027237" cy="91440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 indent="-1793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hu-HU" altLang="hu-HU" sz="1000" b="1" dirty="0">
                <a:solidFill>
                  <a:schemeClr val="accent1"/>
                </a:solidFill>
              </a:rPr>
              <a:t>2. E-Mobility töltőoszlopok</a:t>
            </a:r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de-DE" altLang="hu-HU" sz="1000" dirty="0"/>
              <a:t>1 Easy Station </a:t>
            </a:r>
            <a:r>
              <a:rPr lang="hu-HU" altLang="hu-HU" sz="1000" dirty="0"/>
              <a:t>+</a:t>
            </a:r>
            <a:r>
              <a:rPr lang="de-DE" altLang="hu-HU" sz="1000" dirty="0"/>
              <a:t> 1 Easy Box </a:t>
            </a:r>
            <a:r>
              <a:rPr lang="hu-HU" altLang="hu-HU" sz="1000" dirty="0"/>
              <a:t>telepítve</a:t>
            </a:r>
            <a:endParaRPr lang="de-DE" altLang="hu-HU" sz="1000" dirty="0"/>
          </a:p>
          <a:p>
            <a:pPr algn="l" eaLnBrk="1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hu-HU" altLang="hu-HU" sz="1000" dirty="0"/>
              <a:t>3 különböző típusú csatlakozó kábel</a:t>
            </a:r>
            <a:endParaRPr lang="de-DE" altLang="hu-HU" sz="1000" dirty="0"/>
          </a:p>
        </p:txBody>
      </p:sp>
      <p:pic>
        <p:nvPicPr>
          <p:cNvPr id="56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5" y="1482804"/>
            <a:ext cx="708918" cy="1066054"/>
          </a:xfrm>
          <a:prstGeom prst="rect">
            <a:avLst/>
          </a:prstGeom>
          <a:noFill/>
          <a:ln w="6350" algn="ctr">
            <a:solidFill>
              <a:srgbClr val="1F5B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5374516" y="3107064"/>
            <a:ext cx="1503363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altLang="hu-HU" sz="1000" dirty="0"/>
              <a:t>A fóti Gyermekváros és</a:t>
            </a:r>
            <a:br>
              <a:rPr lang="hu-HU" altLang="hu-HU" sz="1000" dirty="0"/>
            </a:br>
            <a:r>
              <a:rPr lang="hu-HU" altLang="hu-HU" sz="1000" dirty="0"/>
              <a:t>Lovasterápiás Központ területe</a:t>
            </a: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59" name="Téglalap 58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5</a:t>
              </a:r>
              <a:endParaRPr lang="hu-HU" sz="1100" b="1" dirty="0"/>
            </a:p>
          </p:txBody>
        </p:sp>
        <p:sp>
          <p:nvSpPr>
            <p:cNvPr id="61" name="Téglalap 60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6</a:t>
              </a:r>
              <a:endParaRPr lang="hu-HU" sz="1100" b="1" dirty="0"/>
            </a:p>
          </p:txBody>
        </p:sp>
        <p:sp>
          <p:nvSpPr>
            <p:cNvPr id="62" name="Téglalap 61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63" name="Téglalap 62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4</a:t>
              </a:r>
              <a:endParaRPr lang="hu-HU" sz="1100" b="1" dirty="0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65" name="Téglalap 64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62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CitectScada</a:t>
            </a:r>
            <a:r>
              <a:rPr lang="hu-HU" dirty="0" smtClean="0"/>
              <a:t>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751" y="1917700"/>
            <a:ext cx="4265856" cy="44275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/>
              <a:t>Online,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adatok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Nemcsak gyűjt, hanem archivál is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Grafikus felület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Későbbi bővíthetőség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Szabályozás, beavatkozás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Távvezérelhetőség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Független működés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Programozhatóság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Jelenleg 500 adatpontos licenc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8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6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04662"/>
              </p:ext>
            </p:extLst>
          </p:nvPr>
        </p:nvGraphicFramePr>
        <p:xfrm>
          <a:off x="4871687" y="1617785"/>
          <a:ext cx="4078902" cy="524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kép" r:id="rId3" imgW="7676190" imgH="9678751" progId="PBrush">
                  <p:embed/>
                </p:oleObj>
              </mc:Choice>
              <mc:Fallback>
                <p:oleObj name="Bitkép" r:id="rId3" imgW="7676190" imgH="9678751" progId="PBrush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687" y="1617785"/>
                        <a:ext cx="4078902" cy="52402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Mérhető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989" y="1908629"/>
            <a:ext cx="7796941" cy="44275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Teljesítmények: termelők, fogyasztók, betáplálás 1F és 3F teljesítmények: meddő, valós és látszólagos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Frekvencia értékek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Teljesítménytényező, THD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Hőszivattyú: </a:t>
            </a:r>
            <a:r>
              <a:rPr lang="hu-HU" dirty="0" err="1" smtClean="0"/>
              <a:t>hőteljesítmény</a:t>
            </a:r>
            <a:r>
              <a:rPr lang="hu-HU" dirty="0" smtClean="0"/>
              <a:t>, hőmérséklet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Időjárási adatok: besugárzás, szélsebesség, szélirány, hőmérséklet, csapadék, légnyomás, páratartalom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Akkumulátor paraméterek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FA8338-6A5E-4CFB-8070-2838F41DAE0C}" type="slidenum">
              <a:rPr lang="hu-HU" altLang="hu-HU" smtClean="0"/>
              <a:pPr/>
              <a:t>9</a:t>
            </a:fld>
            <a:r>
              <a:rPr lang="hu-HU" altLang="hu-HU" smtClean="0"/>
              <a:t>.</a:t>
            </a:r>
            <a:endParaRPr lang="hu-HU" alt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464000" y="144000"/>
            <a:ext cx="3073207" cy="360085"/>
            <a:chOff x="3252557" y="1629310"/>
            <a:chExt cx="2591233" cy="329030"/>
          </a:xfrm>
        </p:grpSpPr>
        <p:sp>
          <p:nvSpPr>
            <p:cNvPr id="6" name="Téglalap 5"/>
            <p:cNvSpPr/>
            <p:nvPr/>
          </p:nvSpPr>
          <p:spPr>
            <a:xfrm>
              <a:off x="55557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7</a:t>
              </a:r>
              <a:endParaRPr lang="hu-HU" sz="1100" b="1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788023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5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5171891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6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4020291" y="1629311"/>
              <a:ext cx="288032" cy="3290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3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404157" y="1629310"/>
              <a:ext cx="288033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4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52557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/>
                <a:t>1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3636424" y="1629311"/>
              <a:ext cx="288032" cy="329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/>
                <a:t>2</a:t>
              </a:r>
              <a:endParaRPr lang="hu-HU" sz="1100" b="1" dirty="0"/>
            </a:p>
          </p:txBody>
        </p:sp>
      </p:grpSp>
      <p:pic>
        <p:nvPicPr>
          <p:cNvPr id="13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r="6186" b="11960"/>
          <a:stretch/>
        </p:blipFill>
        <p:spPr bwMode="auto">
          <a:xfrm>
            <a:off x="6740334" y="2363066"/>
            <a:ext cx="2403666" cy="300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MU-EMASZ_Elheto_Jovo_NGYSZ">
  <a:themeElements>
    <a:clrScheme name="ELMŰ-ÉMÁSZ társaságcsopor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ELMŰ-ÉMÁSZ társaságcso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MŰ-ÉMÁSZ társaságcsop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MŰ-ÉMÁSZ társaságcsop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MŰ-ÉMÁSZ társaságcsop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MŰ-ÉMÁSZ társaságcsop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MŰ-ÉMÁSZ társaságcsop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MŰ-ÉMÁSZ társaságcsop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MŰ-ÉMÁSZ társaságcsop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ELMU-EMASZ_Elheto_Jovo_NGYSZ</Template>
  <TotalTime>0</TotalTime>
  <Words>1223</Words>
  <Application>Microsoft Office PowerPoint</Application>
  <PresentationFormat>Diavetítés a képernyőre (4:3 oldalarány)</PresentationFormat>
  <Paragraphs>485</Paragraphs>
  <Slides>36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8" baseType="lpstr">
      <vt:lpstr>ELMU-EMASZ_Elheto_Jovo_NGYSZ</vt:lpstr>
      <vt:lpstr>Bitkép</vt:lpstr>
      <vt:lpstr>A fóti Élhető Jövő Park-  Smart Grid tapasztalatok</vt:lpstr>
      <vt:lpstr>Tartalom</vt:lpstr>
      <vt:lpstr>Előnyök a Park számára - támogatás</vt:lpstr>
      <vt:lpstr>Előnyök az Elmű számára - tapasztalatszerzés</vt:lpstr>
      <vt:lpstr>Előnyök a felsőoktatás számára – K+F</vt:lpstr>
      <vt:lpstr>A Lovasterápiás Központ</vt:lpstr>
      <vt:lpstr>Az Élhető Jövő Park berendezései</vt:lpstr>
      <vt:lpstr>A CitectScada rendszer</vt:lpstr>
      <vt:lpstr>Mérhető adatok</vt:lpstr>
      <vt:lpstr>Scada rendszer főképernyő</vt:lpstr>
      <vt:lpstr>Adatmegjelenítés</vt:lpstr>
      <vt:lpstr>Telepített napelemes rendszerek</vt:lpstr>
      <vt:lpstr>Ideális nap - 2014.05.23. (Középhőm.  22°C)</vt:lpstr>
      <vt:lpstr>Hűvös nap - 2014.03.25. (Középhőm.  6°C)</vt:lpstr>
      <vt:lpstr>Napfogyatkozás – 2015.03.20.</vt:lpstr>
      <vt:lpstr>3F inverter működése – 2014.05.23.</vt:lpstr>
      <vt:lpstr>Szélerőmű</vt:lpstr>
      <vt:lpstr>Szélerőmű</vt:lpstr>
      <vt:lpstr>Jellemző szélsebesség</vt:lpstr>
      <vt:lpstr>Törpe vízerőmű</vt:lpstr>
      <vt:lpstr>Törpe vízerőmű</vt:lpstr>
      <vt:lpstr>Jellemző termelés</vt:lpstr>
      <vt:lpstr>Fogyasztók</vt:lpstr>
      <vt:lpstr>E-mobility</vt:lpstr>
      <vt:lpstr>Mitsubishi i-MiEV töltése</vt:lpstr>
      <vt:lpstr>Hőszivattyú</vt:lpstr>
      <vt:lpstr>Hőszivattyú teljesítménye (Napi középh. 10°C)</vt:lpstr>
      <vt:lpstr>Pályavilágítás, közvilágítás</vt:lpstr>
      <vt:lpstr>Pályavilágítás, közvilágítás</vt:lpstr>
      <vt:lpstr>Locsolószivattyúk</vt:lpstr>
      <vt:lpstr>Akkumulátoros energiatároló rendszer</vt:lpstr>
      <vt:lpstr>Akkumulátoros energiatároló rendszer</vt:lpstr>
      <vt:lpstr>Jellemző töltés-kisütési ciklus</vt:lpstr>
      <vt:lpstr>Fejlesztési tervek</vt:lpstr>
      <vt:lpstr>Összegzés</vt:lpstr>
      <vt:lpstr>  Köszönöm a figyelmet!</vt:lpstr>
    </vt:vector>
  </TitlesOfParts>
  <Company>RWE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>Subject</dc:subject>
  <dc:creator>Sasvári Gergely</dc:creator>
  <dc:description>Template: 2009-06-23</dc:description>
  <cp:lastModifiedBy>Sasvári Gergely</cp:lastModifiedBy>
  <cp:revision>43</cp:revision>
  <dcterms:created xsi:type="dcterms:W3CDTF">2015-04-28T06:57:23Z</dcterms:created>
  <dcterms:modified xsi:type="dcterms:W3CDTF">2015-04-30T12:39:24Z</dcterms:modified>
</cp:coreProperties>
</file>