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E8A"/>
    <a:srgbClr val="006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A817-9EB2-4CAD-9FF1-6AD904557715}" type="datetimeFigureOut">
              <a:rPr lang="hu-HU" smtClean="0"/>
              <a:t>2013.03.18.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2605-D3B8-47BD-868F-90E95BC915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694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A817-9EB2-4CAD-9FF1-6AD904557715}" type="datetimeFigureOut">
              <a:rPr lang="hu-HU" smtClean="0"/>
              <a:t>2013.03.18.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2605-D3B8-47BD-868F-90E95BC915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81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A817-9EB2-4CAD-9FF1-6AD904557715}" type="datetimeFigureOut">
              <a:rPr lang="hu-HU" smtClean="0"/>
              <a:t>2013.03.18.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2605-D3B8-47BD-868F-90E95BC915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9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A817-9EB2-4CAD-9FF1-6AD904557715}" type="datetimeFigureOut">
              <a:rPr lang="hu-HU" smtClean="0"/>
              <a:t>2013.03.18.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2605-D3B8-47BD-868F-90E95BC915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16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A817-9EB2-4CAD-9FF1-6AD904557715}" type="datetimeFigureOut">
              <a:rPr lang="hu-HU" smtClean="0"/>
              <a:t>2013.03.18.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2605-D3B8-47BD-868F-90E95BC915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687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A817-9EB2-4CAD-9FF1-6AD904557715}" type="datetimeFigureOut">
              <a:rPr lang="hu-HU" smtClean="0"/>
              <a:t>2013.03.18.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2605-D3B8-47BD-868F-90E95BC915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196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A817-9EB2-4CAD-9FF1-6AD904557715}" type="datetimeFigureOut">
              <a:rPr lang="hu-HU" smtClean="0"/>
              <a:t>2013.03.18.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2605-D3B8-47BD-868F-90E95BC915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305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A817-9EB2-4CAD-9FF1-6AD904557715}" type="datetimeFigureOut">
              <a:rPr lang="hu-HU" smtClean="0"/>
              <a:t>2013.03.18.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2605-D3B8-47BD-868F-90E95BC915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872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A817-9EB2-4CAD-9FF1-6AD904557715}" type="datetimeFigureOut">
              <a:rPr lang="hu-HU" smtClean="0"/>
              <a:t>2013.03.18.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2605-D3B8-47BD-868F-90E95BC915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982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A817-9EB2-4CAD-9FF1-6AD904557715}" type="datetimeFigureOut">
              <a:rPr lang="hu-HU" smtClean="0"/>
              <a:t>2013.03.18.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2605-D3B8-47BD-868F-90E95BC915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647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A817-9EB2-4CAD-9FF1-6AD904557715}" type="datetimeFigureOut">
              <a:rPr lang="hu-HU" smtClean="0"/>
              <a:t>2013.03.18.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2605-D3B8-47BD-868F-90E95BC915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555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E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2A817-9EB2-4CAD-9FF1-6AD904557715}" type="datetimeFigureOut">
              <a:rPr lang="hu-HU" smtClean="0"/>
              <a:t>2013.03.18.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92605-D3B8-47BD-868F-90E95BC915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669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03648" y="291516"/>
            <a:ext cx="504056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hu-HU" sz="2000" dirty="0" smtClean="0">
                <a:solidFill>
                  <a:schemeClr val="bg1"/>
                </a:solidFill>
              </a:rPr>
              <a:t>Budapesti Műszaki és Gazdaságtudományi Egyetem</a:t>
            </a:r>
            <a:br>
              <a:rPr lang="hu-HU" sz="2000" dirty="0" smtClean="0">
                <a:solidFill>
                  <a:schemeClr val="bg1"/>
                </a:solidFill>
              </a:rPr>
            </a:br>
            <a:r>
              <a:rPr lang="hu-HU" sz="2000" dirty="0" smtClean="0">
                <a:solidFill>
                  <a:schemeClr val="bg1"/>
                </a:solidFill>
              </a:rPr>
              <a:t>Energetikai Szakkollégium</a:t>
            </a:r>
            <a:br>
              <a:rPr lang="hu-HU" sz="2000" dirty="0" smtClean="0">
                <a:solidFill>
                  <a:schemeClr val="bg1"/>
                </a:solidFill>
              </a:rPr>
            </a:br>
            <a:r>
              <a:rPr lang="hu-HU" sz="2000" dirty="0" smtClean="0">
                <a:solidFill>
                  <a:schemeClr val="bg1"/>
                </a:solidFill>
              </a:rPr>
              <a:t>2013. február 14.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7622" y="2132856"/>
            <a:ext cx="6400800" cy="1752600"/>
          </a:xfrm>
        </p:spPr>
        <p:txBody>
          <a:bodyPr/>
          <a:lstStyle/>
          <a:p>
            <a:r>
              <a:rPr lang="hu-H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160 ÉVE SZÜLETETT</a:t>
            </a:r>
          </a:p>
          <a:p>
            <a:r>
              <a:rPr lang="hu-H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ZIPRNOWSKY KÁROLY</a:t>
            </a:r>
            <a:endParaRPr lang="hu-H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3" y="188640"/>
            <a:ext cx="1213865" cy="121386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369368" y="3861048"/>
            <a:ext cx="65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Dr. Horváth Tibor</a:t>
            </a:r>
          </a:p>
          <a:p>
            <a:pPr algn="ctr"/>
            <a:r>
              <a:rPr lang="hu-H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professor emeritus</a:t>
            </a:r>
          </a:p>
          <a:p>
            <a:pPr algn="ctr"/>
            <a:r>
              <a:rPr lang="hu-H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Budapesti Műszaki és Gazdaságtudományi Egyetem</a:t>
            </a:r>
          </a:p>
        </p:txBody>
      </p:sp>
    </p:spTree>
    <p:extLst>
      <p:ext uri="{BB962C8B-B14F-4D97-AF65-F5344CB8AC3E}">
        <p14:creationId xmlns:p14="http://schemas.microsoft.com/office/powerpoint/2010/main" val="300003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5877272"/>
            <a:ext cx="6336704" cy="720080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Az első transzformátor másolata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336704" cy="5632626"/>
          </a:xfrm>
        </p:spPr>
      </p:pic>
    </p:spTree>
    <p:extLst>
      <p:ext uri="{BB962C8B-B14F-4D97-AF65-F5344CB8AC3E}">
        <p14:creationId xmlns:p14="http://schemas.microsoft.com/office/powerpoint/2010/main" val="149970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Az 1885-ben szabadalmaztatott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köpeny típusú transzformátornak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kívül van a vasmagja van és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belül a rézből készült tekercsek.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2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6309320"/>
            <a:ext cx="3888432" cy="360040"/>
          </a:xfrm>
        </p:spPr>
        <p:txBody>
          <a:bodyPr>
            <a:normAutofit fontScale="90000"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A transzformátorok párhuzamos kapcsolása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32"/>
            <a:ext cx="3888432" cy="6106985"/>
          </a:xfrm>
        </p:spPr>
      </p:pic>
    </p:spTree>
    <p:extLst>
      <p:ext uri="{BB962C8B-B14F-4D97-AF65-F5344CB8AC3E}">
        <p14:creationId xmlns:p14="http://schemas.microsoft.com/office/powerpoint/2010/main" val="155627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 budapesti kiállításon a fény elosztásának új rendszerét mutatták be, amely a villamos világítás történetének új korszakát jelzi, legyőzve azokat az akadályokat, amelyek eddig megnehezítették, sőt egyes esetekben lehetetlenné is tették városok villamos világítását szolgáló erőművek létesítését.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0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Jellemző, hogy a feltalálók nem „zárt vasmagú”, hanem „pólusmentes” transzformátornak nevezték, ami Bláthynak a mágneses körökkel kapcsolatos felfogására utal. A célok kitűzése és a koncepció kialakítása valószínűleg Zipernowsky műve volt és később is mindig ő védte a Ganz álláspontját a szabadalmi vitákban.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 feltalálók sikerének egyik eleme éppen az lehetett, hogy egymás gondolatait továbbfejlesztve közös alkotást hoztak létre, amiben bizonyára jelentős volt az irányító, mai szóval menedzseri, feladatot ellátó, Zipernowsky szerepe.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08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3768" y="5877272"/>
            <a:ext cx="4104456" cy="792088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A Tivoli vízerőmű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4104456" cy="5679680"/>
          </a:xfrm>
        </p:spPr>
      </p:pic>
    </p:spTree>
    <p:extLst>
      <p:ext uri="{BB962C8B-B14F-4D97-AF65-F5344CB8AC3E}">
        <p14:creationId xmlns:p14="http://schemas.microsoft.com/office/powerpoint/2010/main" val="981315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6165304"/>
            <a:ext cx="7571184" cy="504056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Az erőmű épülete 2005-ben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537240" cy="5652930"/>
          </a:xfrm>
        </p:spPr>
      </p:pic>
    </p:spTree>
    <p:extLst>
      <p:ext uri="{BB962C8B-B14F-4D97-AF65-F5344CB8AC3E}">
        <p14:creationId xmlns:p14="http://schemas.microsoft.com/office/powerpoint/2010/main" val="85273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Az 1892.ben épült Tivoli vízerőműben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32 transzformátor 5100 V feszültségen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táplálta a Rómába vezető, 28 km hosszú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távvezetéket.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97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6165304"/>
            <a:ext cx="8064896" cy="490066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A Porta Pia </a:t>
            </a:r>
            <a:r>
              <a:rPr lang="hu-HU" sz="1800" dirty="0" err="1" smtClean="0">
                <a:solidFill>
                  <a:schemeClr val="bg1"/>
                </a:solidFill>
              </a:rPr>
              <a:t>alállomás</a:t>
            </a:r>
            <a:r>
              <a:rPr lang="hu-HU" sz="1800" dirty="0" smtClean="0">
                <a:solidFill>
                  <a:schemeClr val="bg1"/>
                </a:solidFill>
              </a:rPr>
              <a:t> Rómában 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0" y="188640"/>
            <a:ext cx="8095376" cy="5976664"/>
          </a:xfrm>
        </p:spPr>
      </p:pic>
    </p:spTree>
    <p:extLst>
      <p:ext uri="{BB962C8B-B14F-4D97-AF65-F5344CB8AC3E}">
        <p14:creationId xmlns:p14="http://schemas.microsoft.com/office/powerpoint/2010/main" val="151637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Zipernowsky Károly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Bécs, 1853. április 4.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32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Gyűrűs transzformátorok sora a Porta Pia </a:t>
            </a:r>
          </a:p>
          <a:p>
            <a:pPr marL="0" indent="0" algn="ctr">
              <a:buNone/>
            </a:pPr>
            <a:r>
              <a:rPr lang="hu-HU" dirty="0" err="1" smtClean="0">
                <a:solidFill>
                  <a:schemeClr val="bg1"/>
                </a:solidFill>
              </a:rPr>
              <a:t>alállomásban</a:t>
            </a:r>
            <a:r>
              <a:rPr lang="hu-HU" dirty="0" smtClean="0">
                <a:solidFill>
                  <a:schemeClr val="bg1"/>
                </a:solidFill>
              </a:rPr>
              <a:t>, ahol a vezeték csatlakozott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Róma 2000 </a:t>
            </a:r>
            <a:r>
              <a:rPr lang="hu-HU" dirty="0" err="1" smtClean="0">
                <a:solidFill>
                  <a:schemeClr val="bg1"/>
                </a:solidFill>
              </a:rPr>
              <a:t>V-os</a:t>
            </a:r>
            <a:r>
              <a:rPr lang="hu-HU" dirty="0" smtClean="0">
                <a:solidFill>
                  <a:schemeClr val="bg1"/>
                </a:solidFill>
              </a:rPr>
              <a:t> hálózatához.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96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5805264"/>
            <a:ext cx="6059016" cy="850106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Háromfázisú, gyűrűs transzformátor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5976664" cy="5584036"/>
          </a:xfrm>
        </p:spPr>
      </p:pic>
    </p:spTree>
    <p:extLst>
      <p:ext uri="{BB962C8B-B14F-4D97-AF65-F5344CB8AC3E}">
        <p14:creationId xmlns:p14="http://schemas.microsoft.com/office/powerpoint/2010/main" val="3922325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Ezt követte a Ganz rendszer diadalútja a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világ sok nagy városában, amelynek csaknem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egy évtizedig Zipernowsky volt a karmestere.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02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91703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Zipernowsky szakmai és tudományos rangja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egyre növekedett és ennek eredményeként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 Magyar Tudományos Akadémia 1893-ban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levelező tagjává választotta.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91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5877272"/>
            <a:ext cx="7344816" cy="778098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Zipernowsky 1893-ban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296811" cy="5472608"/>
          </a:xfrm>
        </p:spPr>
      </p:pic>
    </p:spTree>
    <p:extLst>
      <p:ext uri="{BB962C8B-B14F-4D97-AF65-F5344CB8AC3E}">
        <p14:creationId xmlns:p14="http://schemas.microsoft.com/office/powerpoint/2010/main" val="2568601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352839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Székfoglalójában egy Budapestet Béccsel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összekötő, 250 km/óra sebességű,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villamos gyorsvasút tervét ismertette.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9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5013176"/>
            <a:ext cx="8712968" cy="1143000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Az expresszvonat terve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44259" cy="3390108"/>
          </a:xfrm>
        </p:spPr>
      </p:pic>
    </p:spTree>
    <p:extLst>
      <p:ext uri="{BB962C8B-B14F-4D97-AF65-F5344CB8AC3E}">
        <p14:creationId xmlns:p14="http://schemas.microsoft.com/office/powerpoint/2010/main" val="2539541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 tervek a vonalat ellátó erőművek helyének kijelölésétől a nagy sebességű mai expresszvonatokhoz hasonló járművekig mindenre kiterjedtek, tehát nemcsak a képzeletnek szánták. Bár az annak idején fantasztikusnak látszó tervből semmi sem valósult meg, az akkori technikával talán meg is valósítható vasút a mai „intercity” őse lett volna.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55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773016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Zipernowsky Károly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 Műegyetem tanára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58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Az 1871-ben létesített királyi József-műegyetemen </a:t>
            </a:r>
            <a:r>
              <a:rPr lang="hu-HU" dirty="0" err="1" smtClean="0">
                <a:solidFill>
                  <a:schemeClr val="bg1"/>
                </a:solidFill>
              </a:rPr>
              <a:t>Wittman</a:t>
            </a:r>
            <a:r>
              <a:rPr lang="hu-HU" dirty="0" smtClean="0">
                <a:solidFill>
                  <a:schemeClr val="bg1"/>
                </a:solidFill>
              </a:rPr>
              <a:t> Ferenc, a fizika professzora, tartott először nem kötelező előadásokat „Az elektrotechnika tudományos elvei” címen. Az egyetemei tanács 1891-ben kidolgozta egy önálló elektrotechnikai tanszék feladatkörét, amely szerint a létrehozandó tanszéknek a következő témák oktatását kell gondoznia:</a:t>
            </a:r>
          </a:p>
          <a:p>
            <a:r>
              <a:rPr lang="hu-HU" dirty="0" err="1" smtClean="0">
                <a:solidFill>
                  <a:schemeClr val="bg1"/>
                </a:solidFill>
              </a:rPr>
              <a:t>Dynamógépek</a:t>
            </a:r>
            <a:r>
              <a:rPr lang="hu-HU" dirty="0" smtClean="0">
                <a:solidFill>
                  <a:schemeClr val="bg1"/>
                </a:solidFill>
              </a:rPr>
              <a:t>. Az </a:t>
            </a:r>
            <a:r>
              <a:rPr lang="hu-HU" dirty="0" err="1" smtClean="0">
                <a:solidFill>
                  <a:schemeClr val="bg1"/>
                </a:solidFill>
              </a:rPr>
              <a:t>egyenirányú</a:t>
            </a:r>
            <a:r>
              <a:rPr lang="hu-HU" dirty="0" smtClean="0">
                <a:solidFill>
                  <a:schemeClr val="bg1"/>
                </a:solidFill>
              </a:rPr>
              <a:t> és </a:t>
            </a:r>
            <a:r>
              <a:rPr lang="hu-HU" dirty="0" err="1" smtClean="0">
                <a:solidFill>
                  <a:schemeClr val="bg1"/>
                </a:solidFill>
              </a:rPr>
              <a:t>váltakozóáramú</a:t>
            </a:r>
            <a:r>
              <a:rPr lang="hu-HU" dirty="0" smtClean="0">
                <a:solidFill>
                  <a:schemeClr val="bg1"/>
                </a:solidFill>
              </a:rPr>
              <a:t> gépek számítása és szerkesztése (előadás és rajztermi gyakorlat).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Elektromos központi állomások berendezése.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Az elektromos áram technikai felhasználása világításra, mechanikai munkakifejtésre, galvanoplasztikára és elektrometallurgiára.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1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Rövid gyógyszerészi munka után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gépészmérnöki oklevelet szerzett 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a budapesti József-műegyetemen.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71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Az egyetem felterjesztése alapján még abban az évben királyi leirat intézkedett az Elektrotechnika Tanszék létesítéséről. A meghirdetett állásra </a:t>
            </a:r>
            <a:r>
              <a:rPr lang="hu-HU" dirty="0" err="1" smtClean="0">
                <a:solidFill>
                  <a:schemeClr val="bg1"/>
                </a:solidFill>
              </a:rPr>
              <a:t>Hoór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Tempis</a:t>
            </a:r>
            <a:r>
              <a:rPr lang="hu-HU" dirty="0" smtClean="0">
                <a:solidFill>
                  <a:schemeClr val="bg1"/>
                </a:solidFill>
              </a:rPr>
              <a:t> Mór, Korda Dezső és </a:t>
            </a:r>
            <a:r>
              <a:rPr lang="hu-HU" dirty="0" err="1" smtClean="0">
                <a:solidFill>
                  <a:schemeClr val="bg1"/>
                </a:solidFill>
              </a:rPr>
              <a:t>Söpkéz</a:t>
            </a:r>
            <a:r>
              <a:rPr lang="hu-HU" dirty="0" smtClean="0">
                <a:solidFill>
                  <a:schemeClr val="bg1"/>
                </a:solidFill>
              </a:rPr>
              <a:t> Sándor nyújtott be pályázatot, amelyek közül azonban egyiket sem fogadta el a gépészmérnöki szakosztály.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05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Az egyetem felterjesztése alapján még abban az évben királyi leirat intézkedett az Elektrotechnika Tanszék létesítéséről. A meghirdetett állásra </a:t>
            </a:r>
            <a:r>
              <a:rPr lang="hu-HU" dirty="0" err="1" smtClean="0">
                <a:solidFill>
                  <a:schemeClr val="bg1"/>
                </a:solidFill>
              </a:rPr>
              <a:t>Hoór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Tempis</a:t>
            </a:r>
            <a:r>
              <a:rPr lang="hu-HU" dirty="0" smtClean="0">
                <a:solidFill>
                  <a:schemeClr val="bg1"/>
                </a:solidFill>
              </a:rPr>
              <a:t> Mór, Korda Dezső és </a:t>
            </a:r>
            <a:r>
              <a:rPr lang="hu-HU" dirty="0" err="1" smtClean="0">
                <a:solidFill>
                  <a:schemeClr val="bg1"/>
                </a:solidFill>
              </a:rPr>
              <a:t>Söpkéz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Sándor nyújtott be pályázatot, amelyek közül azonban egyiket sem fogadta el a gépészmérnöki szakosztály.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10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700" dirty="0" smtClean="0">
                <a:solidFill>
                  <a:schemeClr val="bg1"/>
                </a:solidFill>
              </a:rPr>
              <a:t>Ezután a rektor 1893-ban bejelentette: </a:t>
            </a:r>
          </a:p>
          <a:p>
            <a:pPr marL="0" indent="0" algn="ctr">
              <a:buNone/>
            </a:pPr>
            <a:r>
              <a:rPr lang="hu-HU" sz="2700" dirty="0" smtClean="0">
                <a:solidFill>
                  <a:schemeClr val="bg1"/>
                </a:solidFill>
              </a:rPr>
              <a:t>Ő császári és apostoli királyi Felsége folyó évi június 11-én</a:t>
            </a:r>
          </a:p>
          <a:p>
            <a:pPr marL="0" indent="0" algn="ctr">
              <a:buNone/>
            </a:pPr>
            <a:r>
              <a:rPr lang="hu-HU" sz="2700" dirty="0" smtClean="0">
                <a:solidFill>
                  <a:schemeClr val="bg1"/>
                </a:solidFill>
              </a:rPr>
              <a:t>kelt legfelsőbb elhatározásával a királyi József-műegyetemen </a:t>
            </a:r>
          </a:p>
          <a:p>
            <a:pPr marL="0" indent="0" algn="ctr">
              <a:buNone/>
            </a:pPr>
            <a:r>
              <a:rPr lang="hu-HU" sz="2700" dirty="0" smtClean="0">
                <a:solidFill>
                  <a:schemeClr val="bg1"/>
                </a:solidFill>
              </a:rPr>
              <a:t>szervezett elektrotechnikai tanszékre Zipernowsky Károlyt, </a:t>
            </a:r>
          </a:p>
          <a:p>
            <a:pPr marL="0" indent="0" algn="ctr">
              <a:buNone/>
            </a:pPr>
            <a:r>
              <a:rPr lang="hu-HU" sz="2700" dirty="0" smtClean="0">
                <a:solidFill>
                  <a:schemeClr val="bg1"/>
                </a:solidFill>
              </a:rPr>
              <a:t>a Ganz és Társa gépgyár részvénytársaság elektrotechnikai </a:t>
            </a:r>
          </a:p>
          <a:p>
            <a:pPr marL="0" indent="0" algn="ctr">
              <a:buNone/>
            </a:pPr>
            <a:r>
              <a:rPr lang="hu-HU" sz="2700" dirty="0" smtClean="0">
                <a:solidFill>
                  <a:schemeClr val="bg1"/>
                </a:solidFill>
              </a:rPr>
              <a:t>osztályának igazgatóját nyilvános rendes tanárrá kinevezni méltóztatott.</a:t>
            </a:r>
            <a:endParaRPr lang="hu-HU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77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3768" y="5686181"/>
            <a:ext cx="3816424" cy="1143000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Egyetemi tanár, díszmagyarban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3799312" cy="5654790"/>
          </a:xfrm>
        </p:spPr>
      </p:pic>
    </p:spTree>
    <p:extLst>
      <p:ext uri="{BB962C8B-B14F-4D97-AF65-F5344CB8AC3E}">
        <p14:creationId xmlns:p14="http://schemas.microsoft.com/office/powerpoint/2010/main" val="3949620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Kinevezésével 1893-ban jött létre az Elektrotechnika Tanszék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és a IV. éves gépészmérnök hallgatók részére megkezdődtek a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"</a:t>
            </a:r>
            <a:r>
              <a:rPr lang="hu-HU" dirty="0" err="1" smtClean="0">
                <a:solidFill>
                  <a:schemeClr val="bg1"/>
                </a:solidFill>
              </a:rPr>
              <a:t>Dynamógépek</a:t>
            </a:r>
            <a:r>
              <a:rPr lang="hu-HU" dirty="0" smtClean="0">
                <a:solidFill>
                  <a:schemeClr val="bg1"/>
                </a:solidFill>
              </a:rPr>
              <a:t>" című kötelező tantárgy előadásai.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 tanszék első tanársegédje </a:t>
            </a:r>
            <a:r>
              <a:rPr lang="hu-HU" dirty="0" err="1" smtClean="0">
                <a:solidFill>
                  <a:schemeClr val="bg1"/>
                </a:solidFill>
              </a:rPr>
              <a:t>selmeczi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Pöschl</a:t>
            </a:r>
            <a:r>
              <a:rPr lang="hu-HU" dirty="0" smtClean="0">
                <a:solidFill>
                  <a:schemeClr val="bg1"/>
                </a:solidFill>
              </a:rPr>
              <a:t> Imre volt, aki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néhány év múlva a Ganz Villamossági Rt. gépszámítási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osztályán folytatta munkáját.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Az elektrotechnika első egyetemi tankönyvét, </a:t>
            </a:r>
            <a:r>
              <a:rPr lang="hu-HU" dirty="0" err="1" smtClean="0">
                <a:solidFill>
                  <a:schemeClr val="bg1"/>
                </a:solidFill>
              </a:rPr>
              <a:t>Zsakula</a:t>
            </a:r>
            <a:r>
              <a:rPr lang="hu-HU" dirty="0" smtClean="0">
                <a:solidFill>
                  <a:schemeClr val="bg1"/>
                </a:solidFill>
              </a:rPr>
              <a:t> Milán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állította össze Zipernowsky előadásai alapján, és 1914-ben,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kőnyomatos kéziratként jelent meg.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66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Zipernowsky tanszéke először a Műegyetem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akkori épületében, a Múzeum körúton kapott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helyet, ahol nem sok lehetőség volt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laboratórium kialakítására.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85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5805264"/>
            <a:ext cx="7704856" cy="576064"/>
          </a:xfrm>
        </p:spPr>
        <p:txBody>
          <a:bodyPr>
            <a:normAutofit/>
          </a:bodyPr>
          <a:lstStyle/>
          <a:p>
            <a:r>
              <a:rPr lang="pt-BR" sz="1800" dirty="0" smtClean="0">
                <a:solidFill>
                  <a:schemeClr val="bg1"/>
                </a:solidFill>
              </a:rPr>
              <a:t>A Műegyetem épülete a Múzeum körúton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645225" cy="5472608"/>
          </a:xfrm>
        </p:spPr>
      </p:pic>
    </p:spTree>
    <p:extLst>
      <p:ext uri="{BB962C8B-B14F-4D97-AF65-F5344CB8AC3E}">
        <p14:creationId xmlns:p14="http://schemas.microsoft.com/office/powerpoint/2010/main" val="3855431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Az 1906/1907 tanévben adták át a Budafoki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úton a fizikai-elektrotechnikai épületet,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ahol az Elektrotechnika Tanszék egykori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(FE) tanterme Zipernowsky nevét viseli.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39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5877272"/>
            <a:ext cx="7488832" cy="576064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bg1"/>
                </a:solidFill>
              </a:rPr>
              <a:t>F épület a Budafoki úton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534351" cy="5400600"/>
          </a:xfrm>
        </p:spPr>
      </p:pic>
    </p:spTree>
    <p:extLst>
      <p:ext uri="{BB962C8B-B14F-4D97-AF65-F5344CB8AC3E}">
        <p14:creationId xmlns:p14="http://schemas.microsoft.com/office/powerpoint/2010/main" val="2799790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5733256"/>
            <a:ext cx="7283152" cy="994122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Laboratóriumi gyakorlat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104789" cy="5328592"/>
          </a:xfrm>
        </p:spPr>
      </p:pic>
    </p:spTree>
    <p:extLst>
      <p:ext uri="{BB962C8B-B14F-4D97-AF65-F5344CB8AC3E}">
        <p14:creationId xmlns:p14="http://schemas.microsoft.com/office/powerpoint/2010/main" val="232963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62" y="44624"/>
            <a:ext cx="4003753" cy="6137491"/>
          </a:xfrm>
        </p:spPr>
      </p:pic>
      <p:sp>
        <p:nvSpPr>
          <p:cNvPr id="5" name="Szövegdoboz 4"/>
          <p:cNvSpPr txBox="1"/>
          <p:nvPr/>
        </p:nvSpPr>
        <p:spPr>
          <a:xfrm>
            <a:off x="2483768" y="618211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Mechwart András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2602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Bár egykori hallgatói szerint Zipernowsky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nem volt kiváló előadó, alkotó szellemét a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tanterem fejlesztésében is hasznosította.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57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5877272"/>
            <a:ext cx="7632848" cy="706090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Világosban is működő vetítőgép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584843" cy="5688632"/>
          </a:xfrm>
        </p:spPr>
      </p:pic>
    </p:spTree>
    <p:extLst>
      <p:ext uri="{BB962C8B-B14F-4D97-AF65-F5344CB8AC3E}">
        <p14:creationId xmlns:p14="http://schemas.microsoft.com/office/powerpoint/2010/main" val="3117490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5877272"/>
            <a:ext cx="7355160" cy="778098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A tanterem kapcsolótáblája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344816" cy="5508612"/>
          </a:xfrm>
        </p:spPr>
      </p:pic>
    </p:spTree>
    <p:extLst>
      <p:ext uri="{BB962C8B-B14F-4D97-AF65-F5344CB8AC3E}">
        <p14:creationId xmlns:p14="http://schemas.microsoft.com/office/powerpoint/2010/main" val="359471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5877272"/>
            <a:ext cx="7272808" cy="792088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A Zipernowsky teremben megmaradt gépcsoport 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227646" cy="5420734"/>
          </a:xfrm>
        </p:spPr>
      </p:pic>
    </p:spTree>
    <p:extLst>
      <p:ext uri="{BB962C8B-B14F-4D97-AF65-F5344CB8AC3E}">
        <p14:creationId xmlns:p14="http://schemas.microsoft.com/office/powerpoint/2010/main" val="3487471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 Műegyetemen a Gépészmérnöki Kar reformja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során az egyik megüresedett mechanika tanszék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átszervezésével 1924-ben újabb villamossággal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foglalkozó tanszék létesítését határozták el.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Az új, Gyakorlati Elektrotechnika Tanszék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vezetője 1925-ben </a:t>
            </a:r>
            <a:r>
              <a:rPr lang="hu-HU" dirty="0" err="1" smtClean="0">
                <a:solidFill>
                  <a:schemeClr val="bg1"/>
                </a:solidFill>
              </a:rPr>
              <a:t>selmeci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Pöschl</a:t>
            </a:r>
            <a:r>
              <a:rPr lang="hu-HU" dirty="0" smtClean="0">
                <a:solidFill>
                  <a:schemeClr val="bg1"/>
                </a:solidFill>
              </a:rPr>
              <a:t> Imre lett.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7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 rektor indoklása szerint: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Nemcsak a folyton fejlődő és a műszaki tudományok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terén egyre nagyobb és nagyobb jelentőségű </a:t>
            </a:r>
            <a:r>
              <a:rPr lang="hu-HU" dirty="0" err="1" smtClean="0">
                <a:solidFill>
                  <a:schemeClr val="bg1"/>
                </a:solidFill>
              </a:rPr>
              <a:t>elektro-</a:t>
            </a:r>
            <a:endParaRPr lang="hu-H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technika teszi immár halaszthatatlanul szükségessé,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hanem ami azért is kívánatos, mert csakis e harmadik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elektrotechnika tanszék felállításával leszünk képesek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 külföldi műegyetemek példájára elektromérnököket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is kiképezni.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90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17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dirty="0" smtClean="0">
                <a:solidFill>
                  <a:schemeClr val="bg1"/>
                </a:solidFill>
              </a:rPr>
              <a:t>1924 végén Zipernowsky Károly nyugalomba vonult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654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39752" y="5805264"/>
            <a:ext cx="4608512" cy="850106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A nyugdíjas Zipernowsky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28" y="332657"/>
            <a:ext cx="4549725" cy="5400600"/>
          </a:xfrm>
        </p:spPr>
      </p:pic>
    </p:spTree>
    <p:extLst>
      <p:ext uri="{BB962C8B-B14F-4D97-AF65-F5344CB8AC3E}">
        <p14:creationId xmlns:p14="http://schemas.microsoft.com/office/powerpoint/2010/main" val="23229166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412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dirty="0" smtClean="0">
                <a:solidFill>
                  <a:schemeClr val="bg1"/>
                </a:solidFill>
              </a:rPr>
              <a:t>1905-től 1983-ig A Magyar Elektrotechnikai Egyesület elnöke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14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5733256"/>
            <a:ext cx="7128792" cy="792088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Utolsó közös kép a transzformátor feltalálóiról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7104790" cy="5328592"/>
          </a:xfrm>
        </p:spPr>
      </p:pic>
    </p:spTree>
    <p:extLst>
      <p:ext uri="{BB962C8B-B14F-4D97-AF65-F5344CB8AC3E}">
        <p14:creationId xmlns:p14="http://schemas.microsoft.com/office/powerpoint/2010/main" val="109179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34096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Mechwart András meghallgatta egy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előadását, és 1878-ban meghívta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 Ganz Gyárba, ahol az új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Elektromos Osztály vezetője lett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30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39752" y="6021288"/>
            <a:ext cx="4320480" cy="706090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Az ELEKTROTECHNIKA első címoldala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5"/>
            <a:ext cx="4273639" cy="5678469"/>
          </a:xfrm>
        </p:spPr>
      </p:pic>
    </p:spTree>
    <p:extLst>
      <p:ext uri="{BB962C8B-B14F-4D97-AF65-F5344CB8AC3E}">
        <p14:creationId xmlns:p14="http://schemas.microsoft.com/office/powerpoint/2010/main" val="29933786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229600" cy="864096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Zipernowsky képe az érem első oldalán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104790" cy="5328592"/>
          </a:xfrm>
        </p:spPr>
      </p:pic>
    </p:spTree>
    <p:extLst>
      <p:ext uri="{BB962C8B-B14F-4D97-AF65-F5344CB8AC3E}">
        <p14:creationId xmlns:p14="http://schemas.microsoft.com/office/powerpoint/2010/main" val="3816429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5877272"/>
            <a:ext cx="7272808" cy="778098"/>
          </a:xfrm>
        </p:spPr>
        <p:txBody>
          <a:bodyPr>
            <a:no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25 éves jubileum a Műegyetem dísztermében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297627" cy="5323562"/>
          </a:xfrm>
        </p:spPr>
      </p:pic>
    </p:spTree>
    <p:extLst>
      <p:ext uri="{BB962C8B-B14F-4D97-AF65-F5344CB8AC3E}">
        <p14:creationId xmlns:p14="http://schemas.microsoft.com/office/powerpoint/2010/main" val="39058072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1931-ben Faraday emlékülést tartottak,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amelynek elnöki tisztét Zipernowsky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töltötte be, és szerepet vállalt az erről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rendezett rádióadásban is.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74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949280"/>
            <a:ext cx="8301608" cy="778098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Rádióadás Faraday emlékére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0" y="260648"/>
            <a:ext cx="8374168" cy="5544616"/>
          </a:xfrm>
        </p:spPr>
      </p:pic>
    </p:spTree>
    <p:extLst>
      <p:ext uri="{BB962C8B-B14F-4D97-AF65-F5344CB8AC3E}">
        <p14:creationId xmlns:p14="http://schemas.microsoft.com/office/powerpoint/2010/main" val="3852947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5949280"/>
            <a:ext cx="4680520" cy="778098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Zipernowsky 1938-ban.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4680520" cy="5521719"/>
          </a:xfrm>
        </p:spPr>
      </p:pic>
    </p:spTree>
    <p:extLst>
      <p:ext uri="{BB962C8B-B14F-4D97-AF65-F5344CB8AC3E}">
        <p14:creationId xmlns:p14="http://schemas.microsoft.com/office/powerpoint/2010/main" val="948471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5937042"/>
            <a:ext cx="4752528" cy="922114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Egyik utolsó kép az otthoni pihenéséről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4690400" cy="5726911"/>
          </a:xfrm>
        </p:spPr>
      </p:pic>
    </p:spTree>
    <p:extLst>
      <p:ext uri="{BB962C8B-B14F-4D97-AF65-F5344CB8AC3E}">
        <p14:creationId xmlns:p14="http://schemas.microsoft.com/office/powerpoint/2010/main" val="13735625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5877272"/>
            <a:ext cx="7488832" cy="720080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Gyászjelentés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494507" cy="5415954"/>
          </a:xfrm>
        </p:spPr>
      </p:pic>
    </p:spTree>
    <p:extLst>
      <p:ext uri="{BB962C8B-B14F-4D97-AF65-F5344CB8AC3E}">
        <p14:creationId xmlns:p14="http://schemas.microsoft.com/office/powerpoint/2010/main" val="24993026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Hazánk több városában utcák és oktatási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intézmények viselik Zipernowsky Károly nevét.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 Műegyetem aulájában szobor idézi emlékét,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valamint az ő képe van a Villamosmérnöki és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Informatikai kar dékáni láncának medálján.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37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3768" y="6021288"/>
            <a:ext cx="4248472" cy="720080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Szobor az aulában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672"/>
            <a:ext cx="4247348" cy="5454788"/>
          </a:xfrm>
        </p:spPr>
      </p:pic>
    </p:spTree>
    <p:extLst>
      <p:ext uri="{BB962C8B-B14F-4D97-AF65-F5344CB8AC3E}">
        <p14:creationId xmlns:p14="http://schemas.microsoft.com/office/powerpoint/2010/main" val="21787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6093296"/>
            <a:ext cx="6624736" cy="562074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1978. Zipernowsky első dinamója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620720" cy="5982015"/>
          </a:xfrm>
        </p:spPr>
      </p:pic>
    </p:spTree>
    <p:extLst>
      <p:ext uri="{BB962C8B-B14F-4D97-AF65-F5344CB8AC3E}">
        <p14:creationId xmlns:p14="http://schemas.microsoft.com/office/powerpoint/2010/main" val="13264443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5949280"/>
            <a:ext cx="5976664" cy="720080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A dékáni lánc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5976664" cy="5597654"/>
          </a:xfrm>
        </p:spPr>
      </p:pic>
    </p:spTree>
    <p:extLst>
      <p:ext uri="{BB962C8B-B14F-4D97-AF65-F5344CB8AC3E}">
        <p14:creationId xmlns:p14="http://schemas.microsoft.com/office/powerpoint/2010/main" val="19229845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980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dirty="0" smtClean="0">
                <a:solidFill>
                  <a:schemeClr val="bg1"/>
                </a:solidFill>
              </a:rPr>
              <a:t>Köszönöm a</a:t>
            </a:r>
          </a:p>
          <a:p>
            <a:pPr marL="0" indent="0" algn="ctr">
              <a:buNone/>
            </a:pPr>
            <a:r>
              <a:rPr lang="hu-HU" sz="4000" dirty="0" smtClean="0">
                <a:solidFill>
                  <a:schemeClr val="bg1"/>
                </a:solidFill>
              </a:rPr>
              <a:t>figyelmüket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6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439248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1883. Mechwart és Zipernowsky 150 lóerős, gőzgéppel hajtott egyfázisú generátort tervezett, amely sikert aratott Bécsben a Nemzetközi Elektrotechnikai Kiállításon.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8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6237312"/>
            <a:ext cx="6120680" cy="566936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Bláthy Ottó, Zipernowsky Károly, Déri Miksa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123210" cy="6021288"/>
          </a:xfrm>
        </p:spPr>
      </p:pic>
    </p:spTree>
    <p:extLst>
      <p:ext uri="{BB962C8B-B14F-4D97-AF65-F5344CB8AC3E}">
        <p14:creationId xmlns:p14="http://schemas.microsoft.com/office/powerpoint/2010/main" val="386702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1882-ben Déri Miksa belépett a Ganz gyárba,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1883-ban Bláthy Ottó Titusz is Zipernowsky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munkatársa lett és  létrejött a Ganzban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 transzformátort megalkotó híres hármas.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82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1009</Words>
  <Application>Microsoft Office PowerPoint</Application>
  <PresentationFormat>Diavetítés a képernyőre (4:3 oldalarány)</PresentationFormat>
  <Paragraphs>133</Paragraphs>
  <Slides>61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2" baseType="lpstr">
      <vt:lpstr>Office-téma</vt:lpstr>
      <vt:lpstr>Budapesti Műszaki és Gazdaságtudományi Egyetem Energetikai Szakkollégium 2013. február 14.</vt:lpstr>
      <vt:lpstr>Zipernowsky Károly Bécs, 1853. április 4.</vt:lpstr>
      <vt:lpstr>Rövid gyógyszerészi munka után gépészmérnöki oklevelet szerzett  a budapesti József-műegyetemen.</vt:lpstr>
      <vt:lpstr>PowerPoint bemutató</vt:lpstr>
      <vt:lpstr>PowerPoint bemutató</vt:lpstr>
      <vt:lpstr>1978. Zipernowsky első dinamója</vt:lpstr>
      <vt:lpstr>1883. Mechwart és Zipernowsky 150 lóerős, gőzgéppel hajtott egyfázisú generátort tervezett, amely sikert aratott Bécsben a Nemzetközi Elektrotechnikai Kiállításon.</vt:lpstr>
      <vt:lpstr>Bláthy Ottó, Zipernowsky Károly, Déri Miksa</vt:lpstr>
      <vt:lpstr>PowerPoint bemutató</vt:lpstr>
      <vt:lpstr>Az első transzformátor másolata</vt:lpstr>
      <vt:lpstr>PowerPoint bemutató</vt:lpstr>
      <vt:lpstr>A transzformátorok párhuzamos kapcsolása</vt:lpstr>
      <vt:lpstr>PowerPoint bemutató</vt:lpstr>
      <vt:lpstr>PowerPoint bemutató</vt:lpstr>
      <vt:lpstr>PowerPoint bemutató</vt:lpstr>
      <vt:lpstr>A Tivoli vízerőmű</vt:lpstr>
      <vt:lpstr>Az erőmű épülete 2005-ben</vt:lpstr>
      <vt:lpstr>PowerPoint bemutató</vt:lpstr>
      <vt:lpstr>A Porta Pia alállomás Rómában </vt:lpstr>
      <vt:lpstr>PowerPoint bemutató</vt:lpstr>
      <vt:lpstr>Háromfázisú, gyűrűs transzformátor</vt:lpstr>
      <vt:lpstr>PowerPoint bemutató</vt:lpstr>
      <vt:lpstr>PowerPoint bemutató</vt:lpstr>
      <vt:lpstr>Zipernowsky 1893-ban</vt:lpstr>
      <vt:lpstr>PowerPoint bemutató</vt:lpstr>
      <vt:lpstr>Az expresszvonat terve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Egyetemi tanár, díszmagyarban</vt:lpstr>
      <vt:lpstr>PowerPoint bemutató</vt:lpstr>
      <vt:lpstr>PowerPoint bemutató</vt:lpstr>
      <vt:lpstr>A Műegyetem épülete a Múzeum körúton</vt:lpstr>
      <vt:lpstr>PowerPoint bemutató</vt:lpstr>
      <vt:lpstr>F épület a Budafoki úton</vt:lpstr>
      <vt:lpstr>Laboratóriumi gyakorlat</vt:lpstr>
      <vt:lpstr>PowerPoint bemutató</vt:lpstr>
      <vt:lpstr>Világosban is működő vetítőgép</vt:lpstr>
      <vt:lpstr>A tanterem kapcsolótáblája</vt:lpstr>
      <vt:lpstr>A Zipernowsky teremben megmaradt gépcsoport </vt:lpstr>
      <vt:lpstr>PowerPoint bemutató</vt:lpstr>
      <vt:lpstr>PowerPoint bemutató</vt:lpstr>
      <vt:lpstr>PowerPoint bemutató</vt:lpstr>
      <vt:lpstr>A nyugdíjas Zipernowsky</vt:lpstr>
      <vt:lpstr>PowerPoint bemutató</vt:lpstr>
      <vt:lpstr>Utolsó közös kép a transzformátor feltalálóiról</vt:lpstr>
      <vt:lpstr>Az ELEKTROTECHNIKA első címoldala</vt:lpstr>
      <vt:lpstr>Zipernowsky képe az érem első oldalán</vt:lpstr>
      <vt:lpstr>25 éves jubileum a Műegyetem dísztermében</vt:lpstr>
      <vt:lpstr>PowerPoint bemutató</vt:lpstr>
      <vt:lpstr>Rádióadás Faraday emlékére</vt:lpstr>
      <vt:lpstr>Zipernowsky 1938-ban.</vt:lpstr>
      <vt:lpstr>Egyik utolsó kép az otthoni pihenéséről</vt:lpstr>
      <vt:lpstr>Gyászjelentés</vt:lpstr>
      <vt:lpstr>PowerPoint bemutató</vt:lpstr>
      <vt:lpstr>Szobor az aulában</vt:lpstr>
      <vt:lpstr>A dékáni lánc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Sziszi</dc:creator>
  <cp:lastModifiedBy>Sziszi</cp:lastModifiedBy>
  <cp:revision>36</cp:revision>
  <dcterms:created xsi:type="dcterms:W3CDTF">2013-03-18T19:52:11Z</dcterms:created>
  <dcterms:modified xsi:type="dcterms:W3CDTF">2013-03-18T21:50:51Z</dcterms:modified>
</cp:coreProperties>
</file>